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1742" y="8928778"/>
            <a:ext cx="2190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sciencepolicy.colorado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jpeg"/><Relationship Id="rId7" Type="http://schemas.openxmlformats.org/officeDocument/2006/relationships/image" Target="../media/image5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eg"/><Relationship Id="rId5" Type="http://schemas.openxmlformats.org/officeDocument/2006/relationships/hyperlink" Target="http://models.weatherbell.com/global_major_freq.png" TargetMode="Externa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e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eg"/><Relationship Id="rId5" Type="http://schemas.openxmlformats.org/officeDocument/2006/relationships/hyperlink" Target="http://www.nature.com/articles/sdata20141" TargetMode="Externa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9.jpeg"/><Relationship Id="rId3" Type="http://schemas.openxmlformats.org/officeDocument/2006/relationships/image" Target="../media/image6.jpeg"/><Relationship Id="rId7" Type="http://schemas.openxmlformats.org/officeDocument/2006/relationships/image" Target="../media/image96.png"/><Relationship Id="rId12" Type="http://schemas.openxmlformats.org/officeDocument/2006/relationships/image" Target="../media/image98.png"/><Relationship Id="rId2" Type="http://schemas.openxmlformats.org/officeDocument/2006/relationships/image" Target="../media/image5.png"/><Relationship Id="rId16" Type="http://schemas.openxmlformats.org/officeDocument/2006/relationships/image" Target="../media/image10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hyperlink" Target="http://rogerpielkejr.blogspot.com/" TargetMode="External"/><Relationship Id="rId5" Type="http://schemas.openxmlformats.org/officeDocument/2006/relationships/image" Target="../media/image94.png"/><Relationship Id="rId15" Type="http://schemas.openxmlformats.org/officeDocument/2006/relationships/image" Target="../media/image101.jpeg"/><Relationship Id="rId10" Type="http://schemas.openxmlformats.org/officeDocument/2006/relationships/hyperlink" Target="http://sciencepolicy.colorado.edu/" TargetMode="External"/><Relationship Id="rId4" Type="http://schemas.openxmlformats.org/officeDocument/2006/relationships/image" Target="../media/image93.jpeg"/><Relationship Id="rId9" Type="http://schemas.openxmlformats.org/officeDocument/2006/relationships/hyperlink" Target="mailto:pielke@colorado.edu" TargetMode="External"/><Relationship Id="rId1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324" y="4011803"/>
            <a:ext cx="2370455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66"/>
                </a:solidFill>
                <a:latin typeface="Arial"/>
                <a:cs typeface="Arial"/>
              </a:rPr>
              <a:t>CENTER FOR </a:t>
            </a:r>
            <a:r>
              <a:rPr sz="600" b="1" spc="-5" dirty="0">
                <a:solidFill>
                  <a:srgbClr val="000066"/>
                </a:solidFill>
                <a:latin typeface="Arial"/>
                <a:cs typeface="Arial"/>
              </a:rPr>
              <a:t>SCIENCE </a:t>
            </a:r>
            <a:r>
              <a:rPr sz="600" b="1" spc="-10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600" b="1" dirty="0">
                <a:solidFill>
                  <a:srgbClr val="000066"/>
                </a:solidFill>
                <a:latin typeface="Arial"/>
                <a:cs typeface="Arial"/>
              </a:rPr>
              <a:t>TECHNOLOGY </a:t>
            </a:r>
            <a:r>
              <a:rPr sz="600" b="1" spc="-5" dirty="0">
                <a:solidFill>
                  <a:srgbClr val="000066"/>
                </a:solidFill>
                <a:latin typeface="Arial"/>
                <a:cs typeface="Arial"/>
              </a:rPr>
              <a:t>POLICY</a:t>
            </a:r>
            <a:r>
              <a:rPr sz="6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000066"/>
                </a:solidFill>
                <a:latin typeface="Arial"/>
                <a:cs typeface="Arial"/>
              </a:rPr>
              <a:t>RESEARCH</a:t>
            </a:r>
            <a:endParaRPr sz="600">
              <a:latin typeface="Arial"/>
              <a:cs typeface="Arial"/>
            </a:endParaRPr>
          </a:p>
          <a:p>
            <a:pPr marL="12700" marR="1090930">
              <a:lnSpc>
                <a:spcPct val="100000"/>
              </a:lnSpc>
            </a:pPr>
            <a:r>
              <a:rPr sz="550" spc="-5" dirty="0">
                <a:solidFill>
                  <a:srgbClr val="000066"/>
                </a:solidFill>
                <a:latin typeface="Arial"/>
                <a:cs typeface="Arial"/>
              </a:rPr>
              <a:t>CIRES/University </a:t>
            </a:r>
            <a:r>
              <a:rPr sz="550" dirty="0">
                <a:solidFill>
                  <a:srgbClr val="000066"/>
                </a:solidFill>
                <a:latin typeface="Arial"/>
                <a:cs typeface="Arial"/>
              </a:rPr>
              <a:t>of </a:t>
            </a:r>
            <a:r>
              <a:rPr sz="550" spc="-5" dirty="0">
                <a:solidFill>
                  <a:srgbClr val="000066"/>
                </a:solidFill>
                <a:latin typeface="Arial"/>
                <a:cs typeface="Arial"/>
              </a:rPr>
              <a:t>Colorado </a:t>
            </a:r>
            <a:r>
              <a:rPr sz="550" dirty="0">
                <a:solidFill>
                  <a:srgbClr val="000066"/>
                </a:solidFill>
                <a:latin typeface="Arial"/>
                <a:cs typeface="Arial"/>
              </a:rPr>
              <a:t>at Boulder  </a:t>
            </a:r>
            <a:r>
              <a:rPr sz="550" spc="-5" dirty="0">
                <a:solidFill>
                  <a:srgbClr val="000066"/>
                </a:solidFill>
                <a:latin typeface="Arial"/>
                <a:cs typeface="Arial"/>
                <a:hlinkClick r:id="rId2"/>
              </a:rPr>
              <a:t>http://sciencepolicy.colorado.edu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139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0451" y="1787143"/>
            <a:ext cx="3275329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0"/>
              </a:lnSpc>
            </a:pP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You Can’t Say</a:t>
            </a:r>
            <a:r>
              <a:rPr sz="1600" b="1" spc="-5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That!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730"/>
              </a:lnSpc>
            </a:pPr>
            <a:r>
              <a:rPr sz="1600" b="1" spc="-10" dirty="0">
                <a:solidFill>
                  <a:srgbClr val="010101"/>
                </a:solidFill>
                <a:latin typeface="Tahoma"/>
                <a:cs typeface="Tahoma"/>
              </a:rPr>
              <a:t>Journalism, </a:t>
            </a: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Science and</a:t>
            </a:r>
            <a:r>
              <a:rPr sz="1600" b="1" spc="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Politics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6836" y="2591562"/>
            <a:ext cx="116268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820">
              <a:lnSpc>
                <a:spcPct val="80000"/>
              </a:lnSpc>
            </a:pPr>
            <a:r>
              <a:rPr sz="800" b="1" spc="-5" dirty="0">
                <a:solidFill>
                  <a:srgbClr val="010101"/>
                </a:solidFill>
                <a:latin typeface="Tahoma"/>
                <a:cs typeface="Tahoma"/>
              </a:rPr>
              <a:t>Roger </a:t>
            </a:r>
            <a:r>
              <a:rPr sz="800" b="1" dirty="0">
                <a:solidFill>
                  <a:srgbClr val="010101"/>
                </a:solidFill>
                <a:latin typeface="Tahoma"/>
                <a:cs typeface="Tahoma"/>
              </a:rPr>
              <a:t>A. </a:t>
            </a:r>
            <a:r>
              <a:rPr sz="800" b="1" spc="-5" dirty="0">
                <a:solidFill>
                  <a:srgbClr val="010101"/>
                </a:solidFill>
                <a:latin typeface="Tahoma"/>
                <a:cs typeface="Tahoma"/>
              </a:rPr>
              <a:t>Pielke, </a:t>
            </a:r>
            <a:r>
              <a:rPr sz="800" b="1" dirty="0">
                <a:solidFill>
                  <a:srgbClr val="010101"/>
                </a:solidFill>
                <a:latin typeface="Tahoma"/>
                <a:cs typeface="Tahoma"/>
              </a:rPr>
              <a:t>Jr.  </a:t>
            </a:r>
            <a:r>
              <a:rPr sz="800" b="1" spc="-5" dirty="0">
                <a:solidFill>
                  <a:srgbClr val="010101"/>
                </a:solidFill>
                <a:latin typeface="Tahoma"/>
                <a:cs typeface="Tahoma"/>
              </a:rPr>
              <a:t>University of</a:t>
            </a:r>
            <a:r>
              <a:rPr sz="800" b="1" spc="-2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010101"/>
                </a:solidFill>
                <a:latin typeface="Tahoma"/>
                <a:cs typeface="Tahoma"/>
              </a:rPr>
              <a:t>Colorado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8732" y="3363467"/>
            <a:ext cx="1066799" cy="288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77692" y="3406266"/>
            <a:ext cx="124206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spc="-5" dirty="0">
                <a:solidFill>
                  <a:srgbClr val="010101"/>
                </a:solidFill>
                <a:latin typeface="Tahoma"/>
                <a:cs typeface="Tahoma"/>
              </a:rPr>
              <a:t>20 </a:t>
            </a:r>
            <a:r>
              <a:rPr sz="1000" b="1" spc="-10" dirty="0">
                <a:solidFill>
                  <a:srgbClr val="010101"/>
                </a:solidFill>
                <a:latin typeface="Tahoma"/>
                <a:cs typeface="Tahoma"/>
              </a:rPr>
              <a:t>November </a:t>
            </a:r>
            <a:r>
              <a:rPr sz="1000" b="1" spc="-5" dirty="0">
                <a:solidFill>
                  <a:srgbClr val="010101"/>
                </a:solidFill>
                <a:latin typeface="Tahoma"/>
                <a:cs typeface="Tahoma"/>
              </a:rPr>
              <a:t>2015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solidFill>
                  <a:srgbClr val="010101"/>
                </a:solidFill>
                <a:latin typeface="Tahoma"/>
                <a:cs typeface="Tahoma"/>
              </a:rPr>
              <a:t>@VWN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solidFill>
                  <a:srgbClr val="010101"/>
                </a:solidFill>
                <a:latin typeface="Tahoma"/>
                <a:cs typeface="Tahoma"/>
              </a:rPr>
              <a:t>Delft,</a:t>
            </a:r>
            <a:r>
              <a:rPr sz="1000" b="1" spc="-7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10101"/>
                </a:solidFill>
                <a:latin typeface="Tahoma"/>
                <a:cs typeface="Tahoma"/>
              </a:rPr>
              <a:t>Netherlands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05300" y="2354579"/>
            <a:ext cx="1136903" cy="1155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2354579"/>
            <a:ext cx="879348" cy="11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61253" y="8174025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4866132"/>
            <a:ext cx="3945636" cy="45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76324" y="4932679"/>
            <a:ext cx="4001770" cy="163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Questions NOT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addressed in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this</a:t>
            </a:r>
            <a:r>
              <a:rPr sz="1600" b="1" spc="6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talk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750">
              <a:latin typeface="Times New Roman"/>
              <a:cs typeface="Times New Roman"/>
            </a:endParaRPr>
          </a:p>
          <a:p>
            <a:pPr marL="413384" marR="233045" indent="-172720">
              <a:lnSpc>
                <a:spcPct val="100000"/>
              </a:lnSpc>
              <a:buClr>
                <a:srgbClr val="044FF4"/>
              </a:buClr>
              <a:buSzPct val="78571"/>
              <a:buFont typeface="Wingdings"/>
              <a:buChar char=""/>
              <a:tabLst>
                <a:tab pos="414020" algn="l"/>
              </a:tabLst>
            </a:pP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Is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human-caused climate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change real  and/or</a:t>
            </a:r>
            <a:r>
              <a:rPr sz="14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significant?</a:t>
            </a:r>
            <a:endParaRPr sz="1400">
              <a:latin typeface="Tahoma"/>
              <a:cs typeface="Tahoma"/>
            </a:endParaRPr>
          </a:p>
          <a:p>
            <a:pPr marL="612775" lvl="1" indent="-143510">
              <a:lnSpc>
                <a:spcPct val="100000"/>
              </a:lnSpc>
              <a:spcBef>
                <a:spcPts val="280"/>
              </a:spcBef>
              <a:buClr>
                <a:srgbClr val="044FF4"/>
              </a:buClr>
              <a:buFont typeface="Tahoma"/>
              <a:buChar char="–"/>
              <a:tabLst>
                <a:tab pos="613410" algn="l"/>
              </a:tabLst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Me: Yes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it</a:t>
            </a:r>
            <a:r>
              <a:rPr sz="12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is</a:t>
            </a:r>
            <a:endParaRPr sz="1200">
              <a:latin typeface="Tahoma"/>
              <a:cs typeface="Tahoma"/>
            </a:endParaRPr>
          </a:p>
          <a:p>
            <a:pPr marL="413384" indent="-172720">
              <a:lnSpc>
                <a:spcPct val="100000"/>
              </a:lnSpc>
              <a:spcBef>
                <a:spcPts val="340"/>
              </a:spcBef>
              <a:buClr>
                <a:srgbClr val="044FF4"/>
              </a:buClr>
              <a:buSzPct val="78571"/>
              <a:buFont typeface="Wingdings"/>
              <a:buChar char=""/>
              <a:tabLst>
                <a:tab pos="414020" algn="l"/>
              </a:tabLst>
            </a:pP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What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policies makes sense in</a:t>
            </a:r>
            <a:r>
              <a:rPr sz="1400" b="1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response?</a:t>
            </a:r>
            <a:endParaRPr sz="1400">
              <a:latin typeface="Tahoma"/>
              <a:cs typeface="Tahoma"/>
            </a:endParaRPr>
          </a:p>
          <a:p>
            <a:pPr marL="612775" lvl="1" indent="-143510">
              <a:lnSpc>
                <a:spcPct val="100000"/>
              </a:lnSpc>
              <a:spcBef>
                <a:spcPts val="280"/>
              </a:spcBef>
              <a:buClr>
                <a:srgbClr val="044FF4"/>
              </a:buClr>
              <a:buFont typeface="Tahoma"/>
              <a:buChar char="–"/>
              <a:tabLst>
                <a:tab pos="613410" algn="l"/>
              </a:tabLst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Me: Read my</a:t>
            </a:r>
            <a:r>
              <a:rPr sz="12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book!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5200" y="6406896"/>
            <a:ext cx="1075944" cy="1642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884295" cy="193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600" spc="-5" dirty="0">
                <a:solidFill>
                  <a:srgbClr val="0F112F"/>
                </a:solidFill>
                <a:latin typeface="Tahoma"/>
                <a:cs typeface="Tahoma"/>
              </a:rPr>
              <a:t>expert </a:t>
            </a:r>
            <a:r>
              <a:rPr sz="1600" spc="-10" dirty="0">
                <a:solidFill>
                  <a:srgbClr val="0F112F"/>
                </a:solidFill>
                <a:latin typeface="Tahoma"/>
                <a:cs typeface="Tahoma"/>
              </a:rPr>
              <a:t>review process </a:t>
            </a:r>
            <a:r>
              <a:rPr sz="1600" spc="-5" dirty="0">
                <a:solidFill>
                  <a:srgbClr val="0F112F"/>
                </a:solidFill>
                <a:latin typeface="Tahoma"/>
                <a:cs typeface="Tahoma"/>
              </a:rPr>
              <a:t>. .</a:t>
            </a:r>
            <a:r>
              <a:rPr sz="1600" spc="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F112F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500">
              <a:latin typeface="Times New Roman"/>
              <a:cs typeface="Times New Roman"/>
            </a:endParaRPr>
          </a:p>
          <a:p>
            <a:pPr marL="507365">
              <a:lnSpc>
                <a:spcPct val="100000"/>
              </a:lnSpc>
            </a:pP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2007 Expert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reviewer</a:t>
            </a:r>
            <a:r>
              <a:rPr sz="1200" spc="-5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comment: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507365" marR="5080">
              <a:lnSpc>
                <a:spcPct val="100000"/>
              </a:lnSpc>
            </a:pP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propose "</a:t>
            </a:r>
            <a:r>
              <a:rPr sz="1200" b="1" u="sng" spc="-5" dirty="0">
                <a:solidFill>
                  <a:srgbClr val="0F112F"/>
                </a:solidFill>
                <a:latin typeface="Tahoma"/>
                <a:cs typeface="Tahoma"/>
              </a:rPr>
              <a:t>Since </a:t>
            </a:r>
            <a:r>
              <a:rPr sz="1200" b="1" u="sng" dirty="0">
                <a:solidFill>
                  <a:srgbClr val="0F112F"/>
                </a:solidFill>
                <a:latin typeface="Tahoma"/>
                <a:cs typeface="Tahoma"/>
              </a:rPr>
              <a:t>1970 </a:t>
            </a:r>
            <a:r>
              <a:rPr sz="1200" b="1" u="sng" spc="-5" dirty="0">
                <a:solidFill>
                  <a:srgbClr val="0F112F"/>
                </a:solidFill>
                <a:latin typeface="Tahoma"/>
                <a:cs typeface="Tahoma"/>
              </a:rPr>
              <a:t>the global normalized  results do not show </a:t>
            </a:r>
            <a:r>
              <a:rPr sz="1200" b="1" u="sng" dirty="0">
                <a:solidFill>
                  <a:srgbClr val="0F112F"/>
                </a:solidFill>
                <a:latin typeface="Tahoma"/>
                <a:cs typeface="Tahoma"/>
              </a:rPr>
              <a:t>any </a:t>
            </a:r>
            <a:r>
              <a:rPr sz="1200" b="1" u="sng" spc="-5" dirty="0">
                <a:solidFill>
                  <a:srgbClr val="0F112F"/>
                </a:solidFill>
                <a:latin typeface="Tahoma"/>
                <a:cs typeface="Tahoma"/>
              </a:rPr>
              <a:t>statistically  significant correlation with global  temperatures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." and to </a:t>
            </a: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remove the end </a:t>
            </a:r>
            <a:r>
              <a:rPr sz="1200" b="1" dirty="0">
                <a:solidFill>
                  <a:srgbClr val="FF0000"/>
                </a:solidFill>
                <a:latin typeface="Tahoma"/>
                <a:cs typeface="Tahoma"/>
              </a:rPr>
              <a:t>of </a:t>
            </a: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the  paragraph </a:t>
            </a:r>
            <a:r>
              <a:rPr sz="1200" b="1" dirty="0">
                <a:solidFill>
                  <a:srgbClr val="FF0000"/>
                </a:solidFill>
                <a:latin typeface="Tahoma"/>
                <a:cs typeface="Tahoma"/>
              </a:rPr>
              <a:t>and </a:t>
            </a: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the figure </a:t>
            </a:r>
            <a:r>
              <a:rPr sz="1200" b="1" dirty="0">
                <a:solidFill>
                  <a:srgbClr val="FF0000"/>
                </a:solidFill>
                <a:latin typeface="Tahoma"/>
                <a:cs typeface="Tahoma"/>
              </a:rPr>
              <a:t>1,5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because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it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can  </a:t>
            </a:r>
            <a:r>
              <a:rPr sz="1200" b="1" u="sng" spc="-5" dirty="0">
                <a:solidFill>
                  <a:srgbClr val="0F112F"/>
                </a:solidFill>
                <a:latin typeface="Tahoma"/>
                <a:cs typeface="Tahoma"/>
              </a:rPr>
              <a:t>mislead </a:t>
            </a:r>
            <a:r>
              <a:rPr sz="1200" b="1" u="sng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1200" b="1" u="sng" spc="-5" dirty="0">
                <a:solidFill>
                  <a:srgbClr val="0F112F"/>
                </a:solidFill>
                <a:latin typeface="Tahoma"/>
                <a:cs typeface="Tahoma"/>
              </a:rPr>
              <a:t>reader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not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familiar with correlation.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3002279"/>
            <a:ext cx="789431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33473" y="5362321"/>
            <a:ext cx="3515995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2007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Expert</a:t>
            </a:r>
            <a:r>
              <a:rPr sz="12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reviewer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:</a:t>
            </a:r>
            <a:endParaRPr sz="900">
              <a:latin typeface="Tahoma"/>
              <a:cs typeface="Tahoma"/>
            </a:endParaRPr>
          </a:p>
          <a:p>
            <a:pPr marL="50800" marR="5080" algn="just">
              <a:lnSpc>
                <a:spcPct val="100000"/>
              </a:lnSpc>
              <a:spcBef>
                <a:spcPts val="670"/>
              </a:spcBef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“I think this is inappropriate.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It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leads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reader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into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interpreting  recent events in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particular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way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without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providing supporting  information.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This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suggestion, that the losses in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2004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2005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draw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Pielke's results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into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question, needs to be supported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with a 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reference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or a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solid in chapter assessment. What does Pielke think  about</a:t>
            </a:r>
            <a:r>
              <a:rPr sz="900" spc="-6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this?”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Francis Zwiers, Canadian Centre for Climate Modeling and</a:t>
            </a:r>
            <a:r>
              <a:rPr sz="900" spc="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Analysis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10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709673" y="7112761"/>
            <a:ext cx="3161030" cy="771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IPCC</a:t>
            </a:r>
            <a:r>
              <a:rPr sz="1200" b="1" spc="-8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response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: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“I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believe Pielke agrees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that adding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2004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2005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has the  potential to change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his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earlier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conclusions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–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at least about the  absence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a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trend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 US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Cat</a:t>
            </a:r>
            <a:r>
              <a:rPr sz="900" spc="-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0F112F"/>
                </a:solidFill>
                <a:latin typeface="Tahoma"/>
                <a:cs typeface="Tahoma"/>
              </a:rPr>
              <a:t>losses.”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324" y="4932679"/>
            <a:ext cx="401827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F112F"/>
                </a:solidFill>
                <a:latin typeface="Tahoma"/>
                <a:cs typeface="Tahoma"/>
              </a:rPr>
              <a:t>Another expert </a:t>
            </a:r>
            <a:r>
              <a:rPr sz="1600" spc="-10" dirty="0">
                <a:solidFill>
                  <a:srgbClr val="0F112F"/>
                </a:solidFill>
                <a:latin typeface="Tahoma"/>
                <a:cs typeface="Tahoma"/>
              </a:rPr>
              <a:t>comment </a:t>
            </a:r>
            <a:r>
              <a:rPr sz="1600" spc="-5" dirty="0">
                <a:solidFill>
                  <a:srgbClr val="0F112F"/>
                </a:solidFill>
                <a:latin typeface="Tahoma"/>
                <a:cs typeface="Tahoma"/>
              </a:rPr>
              <a:t>and IPCC</a:t>
            </a:r>
            <a:r>
              <a:rPr sz="1600" spc="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F112F"/>
                </a:solidFill>
                <a:latin typeface="Tahoma"/>
                <a:cs typeface="Tahoma"/>
              </a:rPr>
              <a:t>response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21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1592580"/>
            <a:ext cx="880872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324" y="855853"/>
            <a:ext cx="4159250" cy="296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What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the mis-cited source for the IPCC graph actually  said when finally published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in</a:t>
            </a:r>
            <a:r>
              <a:rPr sz="1200" b="1" spc="-2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2008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950">
              <a:latin typeface="Times New Roman"/>
              <a:cs typeface="Times New Roman"/>
            </a:endParaRPr>
          </a:p>
          <a:p>
            <a:pPr marL="583565" marR="1299845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“We find insufficient  evidence to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claim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 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statistical relationship 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between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global 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temperature increase  and normalized 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catastrophe losses</a:t>
            </a:r>
            <a:r>
              <a:rPr sz="1600" spc="-10" dirty="0">
                <a:solidFill>
                  <a:srgbClr val="0F112F"/>
                </a:solidFill>
                <a:latin typeface="Tahoma"/>
                <a:cs typeface="Tahoma"/>
              </a:rPr>
              <a:t>.“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450"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</a:pPr>
            <a:r>
              <a:rPr sz="1400" dirty="0">
                <a:solidFill>
                  <a:srgbClr val="0F112F"/>
                </a:solidFill>
                <a:latin typeface="Tahoma"/>
                <a:cs typeface="Tahoma"/>
              </a:rPr>
              <a:t>Miller et </a:t>
            </a:r>
            <a:r>
              <a:rPr sz="1400" spc="-5" dirty="0">
                <a:solidFill>
                  <a:srgbClr val="0F112F"/>
                </a:solidFill>
                <a:latin typeface="Tahoma"/>
                <a:cs typeface="Tahoma"/>
              </a:rPr>
              <a:t>al.</a:t>
            </a:r>
            <a:r>
              <a:rPr sz="1400" spc="-9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F112F"/>
                </a:solidFill>
                <a:latin typeface="Tahoma"/>
                <a:cs typeface="Tahoma"/>
              </a:rPr>
              <a:t>2008</a:t>
            </a:r>
            <a:endParaRPr sz="1400">
              <a:latin typeface="Tahoma"/>
              <a:cs typeface="Tahoma"/>
            </a:endParaRPr>
          </a:p>
          <a:p>
            <a:pPr marL="583565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(RM-W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was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co-author)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22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4500" y="5298947"/>
            <a:ext cx="3429000" cy="2700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6324" y="4932679"/>
            <a:ext cx="418337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UK Sunday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Times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– 24 January</a:t>
            </a:r>
            <a:r>
              <a:rPr sz="1600" b="1" spc="5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95160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IPCC Press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Release – </a:t>
            </a:r>
            <a:r>
              <a:rPr sz="1600" b="1" dirty="0">
                <a:solidFill>
                  <a:srgbClr val="0F112F"/>
                </a:solidFill>
                <a:latin typeface="Tahoma"/>
                <a:cs typeface="Tahoma"/>
              </a:rPr>
              <a:t>25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January</a:t>
            </a:r>
            <a:r>
              <a:rPr sz="1600" b="1" spc="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F112F"/>
                </a:solidFill>
                <a:latin typeface="Tahoma"/>
                <a:cs typeface="Tahoma"/>
              </a:rPr>
              <a:t>2010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4874" y="1387093"/>
            <a:ext cx="4018279" cy="129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123825" indent="-172085">
              <a:lnSpc>
                <a:spcPct val="100000"/>
              </a:lnSpc>
              <a:buClr>
                <a:srgbClr val="044FF4"/>
              </a:buClr>
              <a:buSzPct val="77777"/>
              <a:buFont typeface="Wingdings"/>
              <a:buChar char=""/>
              <a:tabLst>
                <a:tab pos="185420" algn="l"/>
              </a:tabLst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“The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January 24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Sunday Times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ran a misleading and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baseless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article attacking the way 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Fourth Assessment Report of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IPCC handled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an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important question concerning recent trends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in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economic losses from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climate-related</a:t>
            </a:r>
            <a:r>
              <a:rPr sz="900" b="1" spc="-9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disasters”</a:t>
            </a:r>
            <a:endParaRPr sz="900">
              <a:latin typeface="Tahoma"/>
              <a:cs typeface="Tahoma"/>
            </a:endParaRPr>
          </a:p>
          <a:p>
            <a:pPr marL="184785" marR="445134" indent="-172085">
              <a:lnSpc>
                <a:spcPct val="100000"/>
              </a:lnSpc>
              <a:spcBef>
                <a:spcPts val="215"/>
              </a:spcBef>
              <a:buClr>
                <a:srgbClr val="044FF4"/>
              </a:buClr>
              <a:buSzPct val="77777"/>
              <a:buFont typeface="Wingdings"/>
              <a:buChar char=""/>
              <a:tabLst>
                <a:tab pos="185420" algn="l"/>
              </a:tabLst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“…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baseless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attack … This section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IPCC report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is a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balanced treatment of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complicated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important</a:t>
            </a:r>
            <a:r>
              <a:rPr sz="9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issue.”</a:t>
            </a:r>
            <a:endParaRPr sz="900">
              <a:latin typeface="Tahoma"/>
              <a:cs typeface="Tahoma"/>
            </a:endParaRPr>
          </a:p>
          <a:p>
            <a:pPr marL="184785" marR="5080" indent="-172085">
              <a:lnSpc>
                <a:spcPct val="100000"/>
              </a:lnSpc>
              <a:spcBef>
                <a:spcPts val="215"/>
              </a:spcBef>
              <a:buClr>
                <a:srgbClr val="044FF4"/>
              </a:buClr>
              <a:buSzPct val="77777"/>
              <a:buFont typeface="Wingdings"/>
              <a:buChar char=""/>
              <a:tabLst>
                <a:tab pos="185420" algn="l"/>
              </a:tabLst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“In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writing,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reviewing,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editing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this section,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IPCC procedures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were carefully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followed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produce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policy-relevant assessment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that is 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IPCC</a:t>
            </a:r>
            <a:r>
              <a:rPr sz="9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mandate.”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3100" y="2697479"/>
            <a:ext cx="792480" cy="1109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6600" y="2697479"/>
            <a:ext cx="2095500" cy="1312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24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42974" y="5363336"/>
            <a:ext cx="4042410" cy="244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IPCC included a “misleading”</a:t>
            </a:r>
            <a:r>
              <a:rPr sz="1000" spc="2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graph</a:t>
            </a:r>
            <a:endParaRPr sz="100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graph does not appear in the literature (grey or otherwise,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before 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or</a:t>
            </a:r>
            <a:r>
              <a:rPr sz="1000" spc="-8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after)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IPCC violated its</a:t>
            </a:r>
            <a:r>
              <a:rPr sz="1000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procedures</a:t>
            </a:r>
            <a:endParaRPr sz="1000">
              <a:latin typeface="Tahoma"/>
              <a:cs typeface="Tahoma"/>
            </a:endParaRPr>
          </a:p>
          <a:p>
            <a:pPr marL="469900" marR="549910" indent="-4572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IPCC ignored its reviewers (who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asked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that the graph be 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removed)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IPCC made up a misleading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response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about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my</a:t>
            </a:r>
            <a:r>
              <a:rPr sz="1000" spc="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views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bottom line? There is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no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signal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(yet)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of the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effects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of</a:t>
            </a:r>
            <a:r>
              <a:rPr sz="1000" spc="13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increasing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atmospheric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carbon dioxide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 the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rising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toll of</a:t>
            </a:r>
            <a:r>
              <a:rPr sz="1000" spc="1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disasters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87985" algn="just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IPCC failed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comprehensively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on this issue. Seeking to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argue 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otherwise flies in the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face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of science, common sense and what is  abundantly</a:t>
            </a:r>
            <a:r>
              <a:rPr sz="1000" spc="-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obvious.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This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issue is not characterized by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nuance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or</a:t>
            </a:r>
            <a:r>
              <a:rPr sz="1000" spc="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ambiguity.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12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176324" y="4906136"/>
            <a:ext cx="426910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AR4 on disasters – “Nothing</a:t>
            </a:r>
            <a:r>
              <a:rPr sz="1600" b="1" spc="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wrong”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4492" y="893064"/>
            <a:ext cx="2502535" cy="3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algn="r">
              <a:lnSpc>
                <a:spcPts val="595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183133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26 February</a:t>
            </a:r>
            <a:r>
              <a:rPr sz="1600" b="1" spc="-5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74492" y="893064"/>
            <a:ext cx="2502407" cy="3366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0574" y="1387093"/>
            <a:ext cx="173863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FROM THE</a:t>
            </a:r>
            <a:r>
              <a:rPr sz="900" b="1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F112F"/>
                </a:solidFill>
                <a:latin typeface="Tahoma"/>
                <a:cs typeface="Tahoma"/>
              </a:rPr>
              <a:t>ARTICLE: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4826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“Chief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beef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: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Hurricanes and the  bottom</a:t>
            </a:r>
            <a:r>
              <a:rPr sz="900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line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Telling quote: </a:t>
            </a:r>
            <a:r>
              <a:rPr sz="900" spc="-15" dirty="0">
                <a:solidFill>
                  <a:srgbClr val="0F112F"/>
                </a:solidFill>
                <a:latin typeface="Tahoma"/>
                <a:cs typeface="Tahoma"/>
              </a:rPr>
              <a:t>"We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cannot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make 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causal link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between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increase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greenhouse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gases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and the costs 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damage associated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with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hurricanes, floods, and extreme  weather phenomena." —interview 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with</a:t>
            </a:r>
            <a:r>
              <a:rPr sz="900" spc="-1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FP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9961" y="3117342"/>
            <a:ext cx="1828800" cy="8382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83185" marR="39370">
              <a:lnSpc>
                <a:spcPct val="100000"/>
              </a:lnSpc>
              <a:spcBef>
                <a:spcPts val="415"/>
              </a:spcBef>
            </a:pP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. . .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For his work questioning 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certain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graphs presented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in 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IPCC reports, Pielke has been 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accused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by some of being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a  climate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change</a:t>
            </a:r>
            <a:r>
              <a:rPr sz="9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"denier.””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99054" y="3789426"/>
            <a:ext cx="826135" cy="166370"/>
          </a:xfrm>
          <a:custGeom>
            <a:avLst/>
            <a:gdLst/>
            <a:ahLst/>
            <a:cxnLst/>
            <a:rect l="l" t="t" r="r" b="b"/>
            <a:pathLst>
              <a:path w="826135" h="166370">
                <a:moveTo>
                  <a:pt x="0" y="166115"/>
                </a:moveTo>
                <a:lnTo>
                  <a:pt x="826007" y="166115"/>
                </a:lnTo>
                <a:lnTo>
                  <a:pt x="826007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9054" y="3789426"/>
            <a:ext cx="826135" cy="166370"/>
          </a:xfrm>
          <a:custGeom>
            <a:avLst/>
            <a:gdLst/>
            <a:ahLst/>
            <a:cxnLst/>
            <a:rect l="l" t="t" r="r" b="b"/>
            <a:pathLst>
              <a:path w="826135" h="166370">
                <a:moveTo>
                  <a:pt x="0" y="166115"/>
                </a:moveTo>
                <a:lnTo>
                  <a:pt x="826007" y="166115"/>
                </a:lnTo>
                <a:lnTo>
                  <a:pt x="826007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961" y="3117342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>
                <a:moveTo>
                  <a:pt x="0" y="838200"/>
                </a:moveTo>
                <a:lnTo>
                  <a:pt x="1828800" y="838200"/>
                </a:lnTo>
                <a:lnTo>
                  <a:pt x="1828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26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76324" y="4894579"/>
            <a:ext cx="4086860" cy="185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2012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SREX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on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disaster</a:t>
            </a:r>
            <a:r>
              <a:rPr sz="1600" b="1" spc="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losses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240665" marR="5080" algn="just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“Long-term trends in economic disaster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losses 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adjusted for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wealth and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population increases  have not been attributed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climate change,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but a 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role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for climate change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has not been excluded  (medium evidence, high</a:t>
            </a:r>
            <a:r>
              <a:rPr sz="12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agreement).”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50">
              <a:latin typeface="Times New Roman"/>
              <a:cs typeface="Times New Roman"/>
            </a:endParaRPr>
          </a:p>
          <a:p>
            <a:pPr marL="240665" algn="just">
              <a:lnSpc>
                <a:spcPct val="100000"/>
              </a:lnSpc>
            </a:pPr>
            <a:r>
              <a:rPr sz="1400" dirty="0">
                <a:solidFill>
                  <a:srgbClr val="0F112F"/>
                </a:solidFill>
                <a:latin typeface="Tahoma"/>
                <a:cs typeface="Tahoma"/>
              </a:rPr>
              <a:t>IPCC SREX</a:t>
            </a:r>
            <a:r>
              <a:rPr sz="1400" spc="-10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F112F"/>
                </a:solidFill>
                <a:latin typeface="Tahoma"/>
                <a:cs typeface="Tahoma"/>
              </a:rPr>
              <a:t>2012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81400" y="6406896"/>
            <a:ext cx="1295400" cy="1674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7300" y="1949195"/>
            <a:ext cx="3505200" cy="1967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324" y="955929"/>
            <a:ext cx="320103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“investigation” of me</a:t>
            </a:r>
            <a:r>
              <a:rPr sz="1600" b="1" spc="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0" y="2490216"/>
            <a:ext cx="1725168" cy="1293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9300" y="1446275"/>
            <a:ext cx="3095244" cy="489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32679"/>
            <a:ext cx="320992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Representative Grijalva’s</a:t>
            </a:r>
            <a:r>
              <a:rPr sz="1600" b="1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letter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6500" y="5340096"/>
            <a:ext cx="1872996" cy="2612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4214" y="5337809"/>
            <a:ext cx="1877695" cy="2616835"/>
          </a:xfrm>
          <a:custGeom>
            <a:avLst/>
            <a:gdLst/>
            <a:ahLst/>
            <a:cxnLst/>
            <a:rect l="l" t="t" r="r" b="b"/>
            <a:pathLst>
              <a:path w="1877695" h="2616834">
                <a:moveTo>
                  <a:pt x="0" y="2616708"/>
                </a:moveTo>
                <a:lnTo>
                  <a:pt x="1877567" y="2616708"/>
                </a:lnTo>
                <a:lnTo>
                  <a:pt x="1877567" y="0"/>
                </a:lnTo>
                <a:lnTo>
                  <a:pt x="0" y="0"/>
                </a:lnTo>
                <a:lnTo>
                  <a:pt x="0" y="2616708"/>
                </a:lnTo>
                <a:close/>
              </a:path>
            </a:pathLst>
          </a:custGeom>
          <a:ln w="4572">
            <a:solidFill>
              <a:srgbClr val="0F1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8052" y="6071615"/>
            <a:ext cx="4536948" cy="128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29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26897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My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2013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Senate EPW</a:t>
            </a:r>
            <a:r>
              <a:rPr sz="1600" b="1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testimony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0" y="1940051"/>
            <a:ext cx="2286000" cy="1286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47411"/>
            <a:ext cx="424243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February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2014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–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John Holdren, Science</a:t>
            </a:r>
            <a:r>
              <a:rPr sz="1400" b="1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Advisor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1300" y="5949696"/>
            <a:ext cx="2878836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400" y="5301996"/>
            <a:ext cx="1914144" cy="251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31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5775" y="1325880"/>
            <a:ext cx="1344168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1975" y="1377696"/>
            <a:ext cx="1344168" cy="1839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8175" y="1444752"/>
            <a:ext cx="1344168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4375" y="1491996"/>
            <a:ext cx="1344168" cy="1839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0575" y="1559052"/>
            <a:ext cx="1344168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776" y="1635251"/>
            <a:ext cx="1344168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2976" y="1711451"/>
            <a:ext cx="1344168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693164"/>
            <a:ext cx="2324100" cy="2214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8114" y="1690877"/>
            <a:ext cx="2329180" cy="2219325"/>
          </a:xfrm>
          <a:custGeom>
            <a:avLst/>
            <a:gdLst/>
            <a:ahLst/>
            <a:cxnLst/>
            <a:rect l="l" t="t" r="r" b="b"/>
            <a:pathLst>
              <a:path w="2329179" h="2219325">
                <a:moveTo>
                  <a:pt x="0" y="2218944"/>
                </a:moveTo>
                <a:lnTo>
                  <a:pt x="2328672" y="2218944"/>
                </a:lnTo>
                <a:lnTo>
                  <a:pt x="2328672" y="0"/>
                </a:lnTo>
                <a:lnTo>
                  <a:pt x="0" y="0"/>
                </a:lnTo>
                <a:lnTo>
                  <a:pt x="0" y="2218944"/>
                </a:lnTo>
                <a:close/>
              </a:path>
            </a:pathLst>
          </a:custGeom>
          <a:ln w="4572">
            <a:solidFill>
              <a:srgbClr val="00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76324" y="955929"/>
            <a:ext cx="4107179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John Holdren: 6 Pages on 15 Words</a:t>
            </a:r>
            <a:r>
              <a:rPr sz="1600" b="1" spc="-2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(!)</a:t>
            </a:r>
            <a:endParaRPr sz="1600">
              <a:latin typeface="Tahoma"/>
              <a:cs typeface="Tahoma"/>
            </a:endParaRPr>
          </a:p>
          <a:p>
            <a:pPr marL="2382520" marR="5080" indent="149225">
              <a:lnSpc>
                <a:spcPct val="100000"/>
              </a:lnSpc>
              <a:spcBef>
                <a:spcPts val="1365"/>
              </a:spcBef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The entirety of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my 2013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Senate Testimony on</a:t>
            </a:r>
            <a:r>
              <a:rPr sz="900" b="1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Drought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3530" y="3597275"/>
            <a:ext cx="124904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John Holdren’s wrote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6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pages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in</a:t>
            </a:r>
            <a:r>
              <a:rPr sz="900" b="1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response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32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76324" y="4932679"/>
            <a:ext cx="138874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One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more . .</a:t>
            </a:r>
            <a:r>
              <a:rPr sz="1600" b="1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00427" y="5603747"/>
            <a:ext cx="3057144" cy="1911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5355" y="1287780"/>
            <a:ext cx="3570732" cy="2833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0" y="4852415"/>
            <a:ext cx="4572000" cy="342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700">
              <a:latin typeface="Times New Roman"/>
              <a:cs typeface="Times New Roman"/>
            </a:endParaRPr>
          </a:p>
          <a:p>
            <a:pPr marR="37465" algn="r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34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4852415"/>
            <a:ext cx="4572000" cy="3421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85393"/>
            <a:ext cx="386715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Total Weather Disaster Losses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as %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of global</a:t>
            </a:r>
            <a:r>
              <a:rPr sz="1200" b="1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GDP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400" y="1325880"/>
            <a:ext cx="3352800" cy="2747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36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32679"/>
            <a:ext cx="3858895" cy="177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When journalists attack</a:t>
            </a:r>
            <a:r>
              <a:rPr sz="16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…</a:t>
            </a:r>
            <a:endParaRPr sz="1600">
              <a:latin typeface="Tahoma"/>
              <a:cs typeface="Tahoma"/>
            </a:endParaRPr>
          </a:p>
          <a:p>
            <a:pPr marL="545465" marR="5080" algn="just">
              <a:lnSpc>
                <a:spcPct val="100000"/>
              </a:lnSpc>
              <a:spcBef>
                <a:spcPts val="1170"/>
              </a:spcBef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online magazine Salon explained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I was  “</a:t>
            </a:r>
            <a:r>
              <a:rPr sz="1000" b="1" spc="-5" dirty="0">
                <a:solidFill>
                  <a:srgbClr val="FF0000"/>
                </a:solidFill>
                <a:latin typeface="Tahoma"/>
                <a:cs typeface="Tahoma"/>
              </a:rPr>
              <a:t>the target of a furious campaign of criticism from  </a:t>
            </a:r>
            <a:r>
              <a:rPr sz="1000" b="1" spc="-10" dirty="0">
                <a:solidFill>
                  <a:srgbClr val="FF0000"/>
                </a:solidFill>
                <a:latin typeface="Tahoma"/>
                <a:cs typeface="Tahoma"/>
              </a:rPr>
              <a:t>other </a:t>
            </a:r>
            <a:r>
              <a:rPr sz="1000" b="1" spc="-5" dirty="0">
                <a:solidFill>
                  <a:srgbClr val="FF0000"/>
                </a:solidFill>
                <a:latin typeface="Tahoma"/>
                <a:cs typeface="Tahoma"/>
              </a:rPr>
              <a:t>journalists in the field, many of </a:t>
            </a:r>
            <a:r>
              <a:rPr sz="1000" b="1" dirty="0">
                <a:solidFill>
                  <a:srgbClr val="FF0000"/>
                </a:solidFill>
                <a:latin typeface="Tahoma"/>
                <a:cs typeface="Tahoma"/>
              </a:rPr>
              <a:t>whom say </a:t>
            </a:r>
            <a:r>
              <a:rPr sz="1000" b="1" spc="-10" dirty="0">
                <a:solidFill>
                  <a:srgbClr val="FF0000"/>
                </a:solidFill>
                <a:latin typeface="Tahoma"/>
                <a:cs typeface="Tahoma"/>
              </a:rPr>
              <a:t>he  presents </a:t>
            </a:r>
            <a:r>
              <a:rPr sz="1000" b="1" spc="-5" dirty="0">
                <a:solidFill>
                  <a:srgbClr val="FF0000"/>
                </a:solidFill>
                <a:latin typeface="Tahoma"/>
                <a:cs typeface="Tahoma"/>
              </a:rPr>
              <a:t>data in a manipulative and misleading  way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.” Salon called for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me to be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fired, and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labeled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me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 “</a:t>
            </a:r>
            <a:r>
              <a:rPr sz="1000" b="1" spc="-5" dirty="0">
                <a:solidFill>
                  <a:srgbClr val="FF0000"/>
                </a:solidFill>
                <a:latin typeface="Tahoma"/>
                <a:cs typeface="Tahoma"/>
              </a:rPr>
              <a:t>climate change denialist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.” Paul Krugman, a  Nobel Prize winning economist and New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York  Times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columnist labeled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me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 “</a:t>
            </a:r>
            <a:r>
              <a:rPr sz="1000" b="1" spc="-5" dirty="0">
                <a:solidFill>
                  <a:srgbClr val="FF0000"/>
                </a:solidFill>
                <a:latin typeface="Tahoma"/>
                <a:cs typeface="Tahoma"/>
              </a:rPr>
              <a:t>known irresponsible  skeptic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.”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8600" y="6763511"/>
            <a:ext cx="1283208" cy="28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76500" y="6644640"/>
            <a:ext cx="1367027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8500" y="7594092"/>
            <a:ext cx="228447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3300" y="7190231"/>
            <a:ext cx="1923288" cy="307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7498080"/>
            <a:ext cx="1411224" cy="441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6772" y="7086600"/>
            <a:ext cx="1001268" cy="362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7527" y="6813804"/>
            <a:ext cx="748284" cy="7482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92710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Fire</a:t>
            </a:r>
            <a:r>
              <a:rPr sz="16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him!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5900" y="1325880"/>
            <a:ext cx="3657600" cy="2471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38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32679"/>
            <a:ext cx="162877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So I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lost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my</a:t>
            </a:r>
            <a:r>
              <a:rPr sz="1600" b="1" spc="-3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job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8400" y="5292852"/>
            <a:ext cx="1905000" cy="2770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253" y="4197350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196786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An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Initial</a:t>
            </a:r>
            <a:r>
              <a:rPr sz="1600" b="1" spc="-2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Warning!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7773" y="1424685"/>
            <a:ext cx="319341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“You should come with a warning</a:t>
            </a:r>
            <a:r>
              <a:rPr sz="1000" b="1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label: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Quoting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Roger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Pielke will bring a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hail storm down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on your work from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London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Guardian,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Mother  Jones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Media</a:t>
            </a:r>
            <a:r>
              <a:rPr sz="1000" b="1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Matters.”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Paige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St.</a:t>
            </a:r>
            <a:r>
              <a:rPr sz="900" b="1" spc="-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John</a:t>
            </a:r>
            <a:endParaRPr sz="900">
              <a:latin typeface="Tahoma"/>
              <a:cs typeface="Tahoma"/>
            </a:endParaRPr>
          </a:p>
          <a:p>
            <a:pPr marL="12700" marR="19685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Los Angeles Times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&amp;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Pulitzer Prize winning reporter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20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October</a:t>
            </a:r>
            <a:r>
              <a:rPr sz="900" b="1" spc="-9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2015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4800" y="2790444"/>
            <a:ext cx="978408" cy="984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2475" y="2810255"/>
            <a:ext cx="1716024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200" y="3267455"/>
            <a:ext cx="1632203" cy="632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61253" y="8174025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6324" y="4932679"/>
            <a:ext cx="429704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I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have studied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extreme events since</a:t>
            </a:r>
            <a:r>
              <a:rPr sz="1600" b="1" spc="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1993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7839" y="5530596"/>
            <a:ext cx="3288791" cy="2284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39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17119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Let’s quickly look at some</a:t>
            </a:r>
            <a:r>
              <a:rPr sz="1600" b="1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data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4874" y="1461769"/>
            <a:ext cx="376047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044FF4"/>
              </a:buClr>
              <a:buSzPct val="79166"/>
              <a:buFont typeface="Wingdings"/>
              <a:buChar char=""/>
              <a:tabLst>
                <a:tab pos="185420" algn="l"/>
              </a:tabLst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The latest science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on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trends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extreme</a:t>
            </a:r>
            <a:r>
              <a:rPr sz="12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events</a:t>
            </a:r>
            <a:endParaRPr sz="1200">
              <a:latin typeface="Tahoma"/>
              <a:cs typeface="Tahoma"/>
            </a:endParaRPr>
          </a:p>
          <a:p>
            <a:pPr marL="384175" lvl="1" indent="-142875">
              <a:lnSpc>
                <a:spcPct val="100000"/>
              </a:lnSpc>
              <a:spcBef>
                <a:spcPts val="245"/>
              </a:spcBef>
              <a:buClr>
                <a:srgbClr val="044FF4"/>
              </a:buClr>
              <a:buFont typeface="Tahoma"/>
              <a:buChar char="–"/>
              <a:tabLst>
                <a:tab pos="384810" algn="l"/>
              </a:tabLst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Hurricanes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(tropical</a:t>
            </a:r>
            <a:r>
              <a:rPr sz="1000" b="1" spc="-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cyclones)</a:t>
            </a:r>
            <a:endParaRPr sz="1000">
              <a:latin typeface="Tahoma"/>
              <a:cs typeface="Tahoma"/>
            </a:endParaRPr>
          </a:p>
          <a:p>
            <a:pPr marL="384175" lvl="1" indent="-142875">
              <a:lnSpc>
                <a:spcPct val="100000"/>
              </a:lnSpc>
              <a:spcBef>
                <a:spcPts val="240"/>
              </a:spcBef>
              <a:buClr>
                <a:srgbClr val="044FF4"/>
              </a:buClr>
              <a:buFont typeface="Tahoma"/>
              <a:buChar char="–"/>
              <a:tabLst>
                <a:tab pos="384810" algn="l"/>
              </a:tabLst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Tornadoes</a:t>
            </a:r>
            <a:endParaRPr sz="1000">
              <a:latin typeface="Tahoma"/>
              <a:cs typeface="Tahoma"/>
            </a:endParaRPr>
          </a:p>
          <a:p>
            <a:pPr marL="384175" lvl="1" indent="-142875">
              <a:lnSpc>
                <a:spcPct val="100000"/>
              </a:lnSpc>
              <a:spcBef>
                <a:spcPts val="240"/>
              </a:spcBef>
              <a:buClr>
                <a:srgbClr val="044FF4"/>
              </a:buClr>
              <a:buFont typeface="Tahoma"/>
              <a:buChar char="–"/>
              <a:tabLst>
                <a:tab pos="384810" algn="l"/>
              </a:tabLst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Floods</a:t>
            </a:r>
            <a:endParaRPr sz="1000">
              <a:latin typeface="Tahoma"/>
              <a:cs typeface="Tahoma"/>
            </a:endParaRPr>
          </a:p>
          <a:p>
            <a:pPr marL="384175" lvl="1" indent="-142875">
              <a:lnSpc>
                <a:spcPct val="100000"/>
              </a:lnSpc>
              <a:spcBef>
                <a:spcPts val="240"/>
              </a:spcBef>
              <a:buClr>
                <a:srgbClr val="044FF4"/>
              </a:buClr>
              <a:buFont typeface="Tahoma"/>
              <a:buChar char="–"/>
              <a:tabLst>
                <a:tab pos="384810" algn="l"/>
              </a:tabLst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Drought</a:t>
            </a:r>
            <a:endParaRPr sz="1000">
              <a:latin typeface="Tahoma"/>
              <a:cs typeface="Tahoma"/>
            </a:endParaRPr>
          </a:p>
          <a:p>
            <a:pPr marL="384175" lvl="1" indent="-142875">
              <a:lnSpc>
                <a:spcPct val="100000"/>
              </a:lnSpc>
              <a:spcBef>
                <a:spcPts val="240"/>
              </a:spcBef>
              <a:buClr>
                <a:srgbClr val="044FF4"/>
              </a:buClr>
              <a:buFont typeface="Tahoma"/>
              <a:buChar char="–"/>
              <a:tabLst>
                <a:tab pos="384810" algn="l"/>
              </a:tabLst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Other (temperatures, extreme</a:t>
            </a:r>
            <a:r>
              <a:rPr sz="1000" b="1" spc="1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precipitation)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1076" y="4866132"/>
            <a:ext cx="902208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6324" y="4932679"/>
            <a:ext cx="128651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new</a:t>
            </a:r>
            <a:r>
              <a:rPr sz="1600" b="1" spc="-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book!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8900" y="5301996"/>
            <a:ext cx="1638300" cy="2656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41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35026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President Obama: June 29,</a:t>
            </a:r>
            <a:r>
              <a:rPr sz="1600" b="1" spc="-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2654" y="1548130"/>
            <a:ext cx="1839595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“W]hile we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know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no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single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weather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event is caused solely by climate  change,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we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also know that in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world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that’s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getting warmer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than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it  used to be,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all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weather events are 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affected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by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it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–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more extreme  droughts, floods, wildfires,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and 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hurricanes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.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.</a:t>
            </a:r>
            <a:r>
              <a:rPr sz="900" b="1" spc="-8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Americans across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the 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country are already paying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the 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price of inaction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in higher food  costs, insurance premiums,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and the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tab for</a:t>
            </a:r>
            <a:r>
              <a:rPr sz="900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F112F"/>
                </a:solidFill>
                <a:latin typeface="Tahoma"/>
                <a:cs typeface="Tahoma"/>
              </a:rPr>
              <a:t>rebuilding.”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1688592"/>
            <a:ext cx="1516380" cy="1658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9300" y="5378196"/>
            <a:ext cx="2514600" cy="2651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5797296"/>
            <a:ext cx="1409700" cy="443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6324" y="4947411"/>
            <a:ext cx="440055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Hype vs. Data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– “extreme weather” in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NY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times</a:t>
            </a:r>
            <a:r>
              <a:rPr sz="1000" b="1" spc="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1860-2014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890016"/>
            <a:ext cx="4280916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324" y="955929"/>
            <a:ext cx="411670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Global disaster losses (Munich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Re</a:t>
            </a:r>
            <a:r>
              <a:rPr sz="1600" b="1" spc="1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2014)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2100" y="1630679"/>
            <a:ext cx="3732276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44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6324" y="4962144"/>
            <a:ext cx="386715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Total Weather Disaster Losses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as %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of global</a:t>
            </a:r>
            <a:r>
              <a:rPr sz="1200" b="1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GDP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38300" y="5263896"/>
            <a:ext cx="3515867" cy="2676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890016"/>
            <a:ext cx="3727704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324" y="955929"/>
            <a:ext cx="356362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Insured losses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as % of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Global</a:t>
            </a:r>
            <a:r>
              <a:rPr sz="1600" b="1" spc="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GDP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400" y="1392936"/>
            <a:ext cx="4387596" cy="2447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9254" y="1774825"/>
            <a:ext cx="154622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Source: Aon Benfield</a:t>
            </a:r>
            <a:r>
              <a:rPr sz="900" b="1" spc="-6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2013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47411"/>
            <a:ext cx="4108450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Peer-reviewed science tells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consistent</a:t>
            </a:r>
            <a:r>
              <a:rPr sz="1400" b="1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story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700">
              <a:latin typeface="Times New Roman"/>
              <a:cs typeface="Times New Roman"/>
            </a:endParaRPr>
          </a:p>
          <a:p>
            <a:pPr marL="583565" marR="25527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“The absence of trends in normalized disaster  burden indicators appears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 be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largely consistent  with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absence of trends in extreme weather  events.”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583565" algn="just">
              <a:lnSpc>
                <a:spcPts val="1055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Visser et al.</a:t>
            </a:r>
            <a:r>
              <a:rPr sz="900" spc="-5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2014</a:t>
            </a:r>
            <a:endParaRPr sz="900">
              <a:latin typeface="Tahoma"/>
              <a:cs typeface="Tahoma"/>
            </a:endParaRPr>
          </a:p>
          <a:p>
            <a:pPr marL="583565" algn="just">
              <a:lnSpc>
                <a:spcPts val="1115"/>
              </a:lnSpc>
            </a:pPr>
            <a:r>
              <a:rPr sz="950" i="1" spc="-30" dirty="0">
                <a:solidFill>
                  <a:srgbClr val="0F112F"/>
                </a:solidFill>
                <a:latin typeface="Tahoma"/>
                <a:cs typeface="Tahoma"/>
              </a:rPr>
              <a:t>Climatic</a:t>
            </a:r>
            <a:r>
              <a:rPr sz="950" i="1" spc="-35" dirty="0">
                <a:solidFill>
                  <a:srgbClr val="0F112F"/>
                </a:solidFill>
                <a:latin typeface="Tahoma"/>
                <a:cs typeface="Tahoma"/>
              </a:rPr>
              <a:t> Change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72155" y="6178296"/>
            <a:ext cx="2638044" cy="156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55155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AR5 – Extreme</a:t>
            </a:r>
            <a:r>
              <a:rPr sz="1600" b="1" spc="1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temperatures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428" y="1387093"/>
            <a:ext cx="1870710" cy="138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“[T]here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is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medium confidence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globally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length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and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frequency of </a:t>
            </a:r>
            <a:r>
              <a:rPr sz="900" b="1" spc="-10" dirty="0">
                <a:solidFill>
                  <a:srgbClr val="0F112F"/>
                </a:solidFill>
                <a:latin typeface="Tahoma"/>
                <a:cs typeface="Tahoma"/>
              </a:rPr>
              <a:t>warm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spells,  including heat waves, has  increased since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middle of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20th century although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it </a:t>
            </a:r>
            <a:r>
              <a:rPr sz="900" b="1" spc="-10" dirty="0">
                <a:solidFill>
                  <a:srgbClr val="0F112F"/>
                </a:solidFill>
                <a:latin typeface="Tahoma"/>
                <a:cs typeface="Tahoma"/>
              </a:rPr>
              <a:t>is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likely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heatwave frequency  has increased </a:t>
            </a:r>
            <a:r>
              <a:rPr sz="900" b="1" spc="-10" dirty="0">
                <a:solidFill>
                  <a:srgbClr val="0F112F"/>
                </a:solidFill>
                <a:latin typeface="Tahoma"/>
                <a:cs typeface="Tahoma"/>
              </a:rPr>
              <a:t>during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this period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large parts of Europe, Asia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and</a:t>
            </a:r>
            <a:r>
              <a:rPr sz="900" b="1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Australia.”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8488" y="1656588"/>
            <a:ext cx="1429512" cy="1933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62654" y="3140075"/>
            <a:ext cx="184023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“Medium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confidence: increases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more regions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than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decreases  but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1930s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dominates longer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term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trends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in the</a:t>
            </a:r>
            <a:r>
              <a:rPr sz="900" b="1" spc="-10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USA.”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32679"/>
            <a:ext cx="346773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AR5 – Extreme</a:t>
            </a:r>
            <a:r>
              <a:rPr sz="1600" b="1" spc="1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precipitation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2154" y="5362828"/>
            <a:ext cx="203200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“[I]t is likely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since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1951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there  have been statistically significant  increases in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number of heavy  precipitation events (e.g., above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the  95th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percentile) in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more regions than  there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have been statistically  significant decreases, but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there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are  strong regional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subregional  variations in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the</a:t>
            </a:r>
            <a:r>
              <a:rPr sz="800" b="1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trends.”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8488" y="5632703"/>
            <a:ext cx="1429512" cy="1933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13763" y="6817359"/>
            <a:ext cx="398462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0710" marR="5080" algn="just">
              <a:lnSpc>
                <a:spcPct val="100000"/>
              </a:lnSpc>
            </a:pPr>
            <a:r>
              <a:rPr sz="800" b="1" spc="-5" dirty="0">
                <a:solidFill>
                  <a:srgbClr val="000033"/>
                </a:solidFill>
                <a:latin typeface="Tahoma"/>
                <a:cs typeface="Tahoma"/>
              </a:rPr>
              <a:t>“[T]here is medium confidence that  anthropogenic forcing has contributed  </a:t>
            </a:r>
            <a:r>
              <a:rPr sz="800" b="1" dirty="0">
                <a:solidFill>
                  <a:srgbClr val="000033"/>
                </a:solidFill>
                <a:latin typeface="Tahoma"/>
                <a:cs typeface="Tahoma"/>
              </a:rPr>
              <a:t>to a global scale </a:t>
            </a:r>
            <a:r>
              <a:rPr sz="800" b="1" spc="-5" dirty="0">
                <a:solidFill>
                  <a:srgbClr val="000033"/>
                </a:solidFill>
                <a:latin typeface="Tahoma"/>
                <a:cs typeface="Tahoma"/>
              </a:rPr>
              <a:t>intensification of heavy  precipitation </a:t>
            </a:r>
            <a:r>
              <a:rPr sz="800" b="1" dirty="0">
                <a:solidFill>
                  <a:srgbClr val="000033"/>
                </a:solidFill>
                <a:latin typeface="Tahoma"/>
                <a:cs typeface="Tahoma"/>
              </a:rPr>
              <a:t>over the </a:t>
            </a:r>
            <a:r>
              <a:rPr sz="800" b="1" spc="-5" dirty="0">
                <a:solidFill>
                  <a:srgbClr val="000033"/>
                </a:solidFill>
                <a:latin typeface="Tahoma"/>
                <a:cs typeface="Tahoma"/>
              </a:rPr>
              <a:t>second half of the  </a:t>
            </a:r>
            <a:r>
              <a:rPr sz="800" b="1" dirty="0">
                <a:solidFill>
                  <a:srgbClr val="000033"/>
                </a:solidFill>
                <a:latin typeface="Tahoma"/>
                <a:cs typeface="Tahoma"/>
              </a:rPr>
              <a:t>20th </a:t>
            </a:r>
            <a:r>
              <a:rPr sz="800" b="1" spc="-5" dirty="0">
                <a:solidFill>
                  <a:srgbClr val="000033"/>
                </a:solidFill>
                <a:latin typeface="Tahoma"/>
                <a:cs typeface="Tahoma"/>
              </a:rPr>
              <a:t>century in </a:t>
            </a:r>
            <a:r>
              <a:rPr sz="800" b="1" dirty="0">
                <a:solidFill>
                  <a:srgbClr val="000033"/>
                </a:solidFill>
                <a:latin typeface="Tahoma"/>
                <a:cs typeface="Tahoma"/>
              </a:rPr>
              <a:t>land </a:t>
            </a:r>
            <a:r>
              <a:rPr sz="800" b="1" spc="-5" dirty="0">
                <a:solidFill>
                  <a:srgbClr val="000033"/>
                </a:solidFill>
                <a:latin typeface="Tahoma"/>
                <a:cs typeface="Tahoma"/>
              </a:rPr>
              <a:t>regions where  observational coverage is sufficient </a:t>
            </a:r>
            <a:r>
              <a:rPr sz="800" b="1" dirty="0">
                <a:solidFill>
                  <a:srgbClr val="000033"/>
                </a:solidFill>
                <a:latin typeface="Tahoma"/>
                <a:cs typeface="Tahoma"/>
              </a:rPr>
              <a:t>for  </a:t>
            </a:r>
            <a:r>
              <a:rPr sz="800" b="1" spc="-5" dirty="0">
                <a:solidFill>
                  <a:srgbClr val="000033"/>
                </a:solidFill>
                <a:latin typeface="Tahoma"/>
                <a:cs typeface="Tahoma"/>
              </a:rPr>
              <a:t>assessment.”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Note: “Likely” =</a:t>
            </a:r>
            <a:r>
              <a:rPr sz="900" b="1" spc="-114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&gt;66%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49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13638"/>
            <a:ext cx="324040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33"/>
                </a:solidFill>
                <a:latin typeface="Tahoma"/>
                <a:cs typeface="Tahoma"/>
              </a:rPr>
              <a:t>Society changes </a:t>
            </a:r>
            <a:r>
              <a:rPr sz="1400" b="1" dirty="0">
                <a:solidFill>
                  <a:srgbClr val="000033"/>
                </a:solidFill>
                <a:latin typeface="Tahoma"/>
                <a:cs typeface="Tahoma"/>
              </a:rPr>
              <a:t>in dramatic</a:t>
            </a:r>
            <a:r>
              <a:rPr sz="1400" b="1" spc="-6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00033"/>
                </a:solidFill>
                <a:latin typeface="Tahoma"/>
                <a:cs typeface="Tahoma"/>
              </a:rPr>
              <a:t>fashion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4752" y="1688592"/>
            <a:ext cx="1679575" cy="20758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75"/>
              </a:spcBef>
            </a:pPr>
            <a:r>
              <a:rPr sz="900" spc="-10" dirty="0">
                <a:solidFill>
                  <a:srgbClr val="00009F"/>
                </a:solidFill>
                <a:latin typeface="Tahoma"/>
                <a:cs typeface="Tahoma"/>
              </a:rPr>
              <a:t>Losses</a:t>
            </a:r>
            <a:r>
              <a:rPr sz="900" spc="-50" dirty="0">
                <a:solidFill>
                  <a:srgbClr val="00009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0009F"/>
                </a:solidFill>
                <a:latin typeface="Tahoma"/>
                <a:cs typeface="Tahoma"/>
              </a:rPr>
              <a:t>increasing?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4752" y="1688592"/>
            <a:ext cx="1679448" cy="2075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1900" y="1706879"/>
            <a:ext cx="1601724" cy="2036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5897" y="1690877"/>
            <a:ext cx="1633855" cy="2068195"/>
          </a:xfrm>
          <a:custGeom>
            <a:avLst/>
            <a:gdLst/>
            <a:ahLst/>
            <a:cxnLst/>
            <a:rect l="l" t="t" r="r" b="b"/>
            <a:pathLst>
              <a:path w="1633854" h="2068195">
                <a:moveTo>
                  <a:pt x="0" y="2068068"/>
                </a:moveTo>
                <a:lnTo>
                  <a:pt x="1633727" y="2068068"/>
                </a:lnTo>
                <a:lnTo>
                  <a:pt x="1633727" y="0"/>
                </a:lnTo>
                <a:lnTo>
                  <a:pt x="0" y="0"/>
                </a:lnTo>
                <a:lnTo>
                  <a:pt x="0" y="2068068"/>
                </a:lnTo>
                <a:close/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87195" y="1462785"/>
            <a:ext cx="1196975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Miami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Beach</a:t>
            </a:r>
            <a:r>
              <a:rPr sz="1000" b="1" spc="-3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1926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3829" y="1462785"/>
            <a:ext cx="1196975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Miami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Beach</a:t>
            </a:r>
            <a:r>
              <a:rPr sz="1000" b="1" spc="-3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2006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1074" y="3825366"/>
            <a:ext cx="75120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000033"/>
                </a:solidFill>
                <a:latin typeface="Tahoma"/>
                <a:cs typeface="Tahoma"/>
              </a:rPr>
              <a:t>Wendler</a:t>
            </a:r>
            <a:r>
              <a:rPr sz="700" spc="-5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700" spc="-5" dirty="0">
                <a:solidFill>
                  <a:srgbClr val="000033"/>
                </a:solidFill>
                <a:latin typeface="Tahoma"/>
                <a:cs typeface="Tahoma"/>
              </a:rPr>
              <a:t>Collection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5809" y="3825366"/>
            <a:ext cx="7442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000033"/>
                </a:solidFill>
                <a:latin typeface="Tahoma"/>
                <a:cs typeface="Tahoma"/>
              </a:rPr>
              <a:t>Joel </a:t>
            </a:r>
            <a:r>
              <a:rPr sz="700" spc="-10" dirty="0">
                <a:solidFill>
                  <a:srgbClr val="000033"/>
                </a:solidFill>
                <a:latin typeface="Tahoma"/>
                <a:cs typeface="Tahoma"/>
              </a:rPr>
              <a:t>Gratz </a:t>
            </a:r>
            <a:r>
              <a:rPr sz="700" spc="-5" dirty="0">
                <a:solidFill>
                  <a:srgbClr val="000033"/>
                </a:solidFill>
                <a:latin typeface="Tahoma"/>
                <a:cs typeface="Tahoma"/>
              </a:rPr>
              <a:t>©</a:t>
            </a:r>
            <a:r>
              <a:rPr sz="700" spc="-4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700" spc="-5" dirty="0">
                <a:solidFill>
                  <a:srgbClr val="000033"/>
                </a:solidFill>
                <a:latin typeface="Tahoma"/>
                <a:cs typeface="Tahoma"/>
              </a:rPr>
              <a:t>2006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6324" y="4932679"/>
            <a:ext cx="431228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Updated, 1900-2013 </a:t>
            </a:r>
            <a:r>
              <a:rPr sz="1400" b="1" spc="-5" dirty="0">
                <a:solidFill>
                  <a:srgbClr val="000033"/>
                </a:solidFill>
                <a:latin typeface="Tahoma"/>
                <a:cs typeface="Tahoma"/>
              </a:rPr>
              <a:t>(2014 </a:t>
            </a:r>
            <a:r>
              <a:rPr sz="1400" b="1" dirty="0">
                <a:solidFill>
                  <a:srgbClr val="000033"/>
                </a:solidFill>
                <a:latin typeface="Tahoma"/>
                <a:cs typeface="Tahoma"/>
              </a:rPr>
              <a:t>&amp; </a:t>
            </a:r>
            <a:r>
              <a:rPr sz="1400" b="1" spc="-5" dirty="0">
                <a:solidFill>
                  <a:srgbClr val="000033"/>
                </a:solidFill>
                <a:latin typeface="Tahoma"/>
                <a:cs typeface="Tahoma"/>
              </a:rPr>
              <a:t>2015 had</a:t>
            </a:r>
            <a:r>
              <a:rPr sz="1400" b="1" spc="2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00033"/>
                </a:solidFill>
                <a:latin typeface="Tahoma"/>
                <a:cs typeface="Tahoma"/>
              </a:rPr>
              <a:t>~$0)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13688" y="5498591"/>
            <a:ext cx="4230624" cy="2124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51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47293"/>
            <a:ext cx="40392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Use climate data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as a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check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on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normalization</a:t>
            </a:r>
            <a:r>
              <a:rPr sz="1200" b="1" spc="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F112F"/>
                </a:solidFill>
                <a:latin typeface="Tahoma"/>
                <a:cs typeface="Tahoma"/>
              </a:rPr>
              <a:t>results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1074" y="2392426"/>
            <a:ext cx="3860165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With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no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upwards trends in hurricane landfall frequency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or  intensity,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there is simply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no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reason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expect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see </a:t>
            </a:r>
            <a:r>
              <a:rPr sz="1000" b="1" spc="10" dirty="0">
                <a:solidFill>
                  <a:srgbClr val="0F112F"/>
                </a:solidFill>
                <a:latin typeface="Tahoma"/>
                <a:cs typeface="Tahoma"/>
              </a:rPr>
              <a:t>an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upwards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trend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in normalized</a:t>
            </a:r>
            <a:r>
              <a:rPr sz="1000" b="1" spc="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losses.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5500" y="2877311"/>
            <a:ext cx="2857500" cy="116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5500" y="1287780"/>
            <a:ext cx="2857500" cy="1082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32679"/>
            <a:ext cx="435419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The current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US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Intense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Hurricane</a:t>
            </a:r>
            <a:r>
              <a:rPr sz="1600" b="1" spc="10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Drought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2600" y="5334000"/>
            <a:ext cx="3352800" cy="2663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200787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Where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did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they</a:t>
            </a:r>
            <a:r>
              <a:rPr sz="1600" b="1" spc="-3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go?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8300" y="1402080"/>
            <a:ext cx="3505200" cy="262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57754" y="3983990"/>
            <a:ext cx="104457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Source: </a:t>
            </a:r>
            <a:r>
              <a:rPr sz="900" spc="-65" dirty="0">
                <a:solidFill>
                  <a:srgbClr val="0F112F"/>
                </a:solidFill>
                <a:latin typeface="Tahoma"/>
                <a:cs typeface="Tahoma"/>
              </a:rPr>
              <a:t>P.</a:t>
            </a:r>
            <a:r>
              <a:rPr sz="900" spc="-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Klotzbach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6324" y="4932679"/>
            <a:ext cx="402971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A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global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view of tropical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cyclone</a:t>
            </a:r>
            <a:r>
              <a:rPr sz="1600" b="1" spc="5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trends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2154" y="7609967"/>
            <a:ext cx="216598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00" b="1" spc="-5" dirty="0">
                <a:solidFill>
                  <a:srgbClr val="0F112F"/>
                </a:solidFill>
                <a:latin typeface="Tahoma"/>
                <a:cs typeface="Tahoma"/>
              </a:rPr>
              <a:t>Source: Ryan </a:t>
            </a:r>
            <a:r>
              <a:rPr sz="600" b="1" dirty="0">
                <a:solidFill>
                  <a:srgbClr val="0F112F"/>
                </a:solidFill>
                <a:latin typeface="Tahoma"/>
                <a:cs typeface="Tahoma"/>
              </a:rPr>
              <a:t>Maue, after Maue (2011)  </a:t>
            </a:r>
            <a:r>
              <a:rPr sz="600" b="1" u="sng" spc="-5" dirty="0">
                <a:solidFill>
                  <a:srgbClr val="0080FF"/>
                </a:solidFill>
                <a:latin typeface="Tahoma"/>
                <a:cs typeface="Tahoma"/>
                <a:hlinkClick r:id="rId5"/>
              </a:rPr>
              <a:t>http://models.weatherbell.com/global_major_freq.png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9700" y="5492496"/>
            <a:ext cx="4006596" cy="2055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432054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Global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landfalls updated through 2014 . .</a:t>
            </a:r>
            <a:r>
              <a:rPr sz="1600" b="1" spc="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8800" y="1440180"/>
            <a:ext cx="3267455" cy="2409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32679"/>
            <a:ext cx="299974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AR5 –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Tropical</a:t>
            </a:r>
            <a:r>
              <a:rPr sz="1600" b="1" spc="2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cyclones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8354" y="5662929"/>
            <a:ext cx="1916430" cy="771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“Current datasets indicate </a:t>
            </a:r>
            <a:r>
              <a:rPr sz="1000" b="1" spc="5" dirty="0">
                <a:solidFill>
                  <a:srgbClr val="0F112F"/>
                </a:solidFill>
                <a:latin typeface="Tahoma"/>
                <a:cs typeface="Tahoma"/>
              </a:rPr>
              <a:t>no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significant observed trends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in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global tropical cyclone  frequency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over 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past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century</a:t>
            </a:r>
            <a:r>
              <a:rPr sz="1000" b="1" spc="-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.”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8488" y="5632703"/>
            <a:ext cx="1429512" cy="1933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72154" y="6817867"/>
            <a:ext cx="156845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21360" algn="l"/>
                <a:tab pos="998855" algn="l"/>
              </a:tabLst>
            </a:pP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“No robust trends </a:t>
            </a: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in 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numbers	of	tropical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28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892802" y="6817867"/>
            <a:ext cx="502284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</a:pP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a</a:t>
            </a: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nnu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al  s</a:t>
            </a:r>
            <a:r>
              <a:rPr sz="1000" b="1" spc="-15" dirty="0">
                <a:solidFill>
                  <a:srgbClr val="000033"/>
                </a:solidFill>
                <a:latin typeface="Tahoma"/>
                <a:cs typeface="Tahoma"/>
              </a:rPr>
              <a:t>t</a:t>
            </a: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o</a:t>
            </a:r>
            <a:r>
              <a:rPr sz="1000" b="1" dirty="0">
                <a:solidFill>
                  <a:srgbClr val="000033"/>
                </a:solidFill>
                <a:latin typeface="Tahoma"/>
                <a:cs typeface="Tahoma"/>
              </a:rPr>
              <a:t>r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ms,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2154" y="7122667"/>
            <a:ext cx="212471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hurricanes and major </a:t>
            </a: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hurricanes  counts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have been identified over  </a:t>
            </a:r>
            <a:r>
              <a:rPr sz="1000" b="1" spc="-10" dirty="0">
                <a:solidFill>
                  <a:srgbClr val="000033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past </a:t>
            </a:r>
            <a:r>
              <a:rPr sz="1000" b="1" dirty="0">
                <a:solidFill>
                  <a:srgbClr val="000033"/>
                </a:solidFill>
                <a:latin typeface="Tahoma"/>
                <a:cs typeface="Tahoma"/>
              </a:rPr>
              <a:t>100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years in the North  Atlantic</a:t>
            </a:r>
            <a:r>
              <a:rPr sz="1000" b="1" spc="-6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00033"/>
                </a:solidFill>
                <a:latin typeface="Tahoma"/>
                <a:cs typeface="Tahoma"/>
              </a:rPr>
              <a:t>basin.”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191325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AR5 –</a:t>
            </a:r>
            <a:r>
              <a:rPr sz="1600" b="1" spc="-2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Floods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2154" y="2017268"/>
            <a:ext cx="2029460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“In summary, there continues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be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 lack of evidence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and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thus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low confidence regarding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sign of trend in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magnitude and/or frequency  of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floods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on a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global</a:t>
            </a:r>
            <a:r>
              <a:rPr sz="1000" b="1" spc="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scale.”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8488" y="1656588"/>
            <a:ext cx="1429512" cy="1933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6324" y="4932679"/>
            <a:ext cx="4011929" cy="314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SREX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co-authors –</a:t>
            </a:r>
            <a:r>
              <a:rPr sz="1600" b="1" spc="4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Floods</a:t>
            </a:r>
            <a:endParaRPr sz="1600">
              <a:latin typeface="Tahoma"/>
              <a:cs typeface="Tahoma"/>
            </a:endParaRPr>
          </a:p>
          <a:p>
            <a:pPr marL="469265" marR="7620" algn="just">
              <a:lnSpc>
                <a:spcPct val="100000"/>
              </a:lnSpc>
              <a:spcBef>
                <a:spcPts val="1170"/>
              </a:spcBef>
            </a:pP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“a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direct statistical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link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between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anthropogenic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climate change and trends in the magnitude/frequency  of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floods has not been</a:t>
            </a:r>
            <a:r>
              <a:rPr sz="1000" b="1" spc="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established...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marR="5080" algn="just">
              <a:lnSpc>
                <a:spcPct val="100000"/>
              </a:lnSpc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There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is such a furore of concern about the linkage  between greenhouse forcing and floods that it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causes  society 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lose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focus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on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things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we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already know for  certain about floods and how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mitigate and adapt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them.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Blaming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climate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change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for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flood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losses makes  flood losses a global issue that appears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be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out of the  control of regional or national institutions.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scientific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community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needs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emphasize that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problem of flood losses is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mostly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about what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we do on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or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landscape and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will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be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case for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decades to</a:t>
            </a:r>
            <a:r>
              <a:rPr sz="1000" b="1" spc="-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come.”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algn="just">
              <a:lnSpc>
                <a:spcPts val="1175"/>
              </a:lnSpc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Zbigniew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et al.</a:t>
            </a:r>
            <a:r>
              <a:rPr sz="10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2014</a:t>
            </a:r>
            <a:endParaRPr sz="1000">
              <a:latin typeface="Tahoma"/>
              <a:cs typeface="Tahoma"/>
            </a:endParaRPr>
          </a:p>
          <a:p>
            <a:pPr marL="469265" algn="just">
              <a:lnSpc>
                <a:spcPts val="1235"/>
              </a:lnSpc>
            </a:pPr>
            <a:r>
              <a:rPr sz="1050" b="1" i="1" spc="-35" dirty="0">
                <a:solidFill>
                  <a:srgbClr val="0F112F"/>
                </a:solidFill>
                <a:latin typeface="Tahoma"/>
                <a:cs typeface="Tahoma"/>
              </a:rPr>
              <a:t>Hydrological Sciences</a:t>
            </a:r>
            <a:r>
              <a:rPr sz="1050" b="1" i="1" spc="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50" b="1" i="1" spc="-40" dirty="0">
                <a:solidFill>
                  <a:srgbClr val="0F112F"/>
                </a:solidFill>
                <a:latin typeface="Tahoma"/>
                <a:cs typeface="Tahoma"/>
              </a:rPr>
              <a:t>Jopurnal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253" y="4197350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70660"/>
            <a:ext cx="429514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My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start in extreme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weather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&amp;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climate</a:t>
            </a:r>
            <a:r>
              <a:rPr sz="1400" b="1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research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0" y="1363980"/>
            <a:ext cx="2057400" cy="268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5309" y="1691385"/>
            <a:ext cx="1903730" cy="183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NEWSWEEK, January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 1996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STRIKING</a:t>
            </a:r>
            <a:r>
              <a:rPr sz="1000" b="1" spc="-5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JUXTAPOSITION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99060">
              <a:lnSpc>
                <a:spcPct val="998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1991-1994 was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50" i="1" u="sng" spc="-25" dirty="0">
                <a:solidFill>
                  <a:srgbClr val="0F112F"/>
                </a:solidFill>
                <a:latin typeface="Tahoma"/>
                <a:cs typeface="Tahoma"/>
              </a:rPr>
              <a:t>least </a:t>
            </a:r>
            <a:r>
              <a:rPr sz="1050" i="1" u="sng" spc="-30" dirty="0">
                <a:solidFill>
                  <a:srgbClr val="0F112F"/>
                </a:solidFill>
                <a:latin typeface="Tahoma"/>
                <a:cs typeface="Tahoma"/>
              </a:rPr>
              <a:t>active 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4-year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period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for hurricane 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activity in at least 50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years 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(Landsea et al.</a:t>
            </a:r>
            <a:r>
              <a:rPr sz="1000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1996)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93980">
              <a:lnSpc>
                <a:spcPts val="12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1991-1994 was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50" i="1" u="sng" spc="-35" dirty="0">
                <a:solidFill>
                  <a:srgbClr val="0F112F"/>
                </a:solidFill>
                <a:latin typeface="Tahoma"/>
                <a:cs typeface="Tahoma"/>
              </a:rPr>
              <a:t>most costly 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four-year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period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for hurricane 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damage</a:t>
            </a:r>
            <a:r>
              <a:rPr sz="1000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ever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1253" y="8174025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6819" y="5247132"/>
            <a:ext cx="1668780" cy="1350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4533" y="5244846"/>
            <a:ext cx="1673860" cy="1355090"/>
          </a:xfrm>
          <a:custGeom>
            <a:avLst/>
            <a:gdLst/>
            <a:ahLst/>
            <a:cxnLst/>
            <a:rect l="l" t="t" r="r" b="b"/>
            <a:pathLst>
              <a:path w="1673860" h="1355090">
                <a:moveTo>
                  <a:pt x="0" y="1354835"/>
                </a:moveTo>
                <a:lnTo>
                  <a:pt x="1673352" y="1354835"/>
                </a:lnTo>
                <a:lnTo>
                  <a:pt x="1673352" y="0"/>
                </a:lnTo>
                <a:lnTo>
                  <a:pt x="0" y="0"/>
                </a:lnTo>
                <a:lnTo>
                  <a:pt x="0" y="1354835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6324" y="4962144"/>
            <a:ext cx="4329430" cy="297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Pielke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Landsea (1998) Normalized Hurricane</a:t>
            </a:r>
            <a:r>
              <a:rPr sz="1200" b="1" spc="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Losses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527300">
              <a:lnSpc>
                <a:spcPct val="100000"/>
              </a:lnSpc>
              <a:spcBef>
                <a:spcPts val="940"/>
              </a:spcBef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From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our</a:t>
            </a:r>
            <a:r>
              <a:rPr sz="1000" b="1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conclusions: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2527300" marR="73025">
              <a:lnSpc>
                <a:spcPct val="100000"/>
              </a:lnSpc>
            </a:pP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“. . . it is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only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matter of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time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before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nation experiences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 $50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billion or greater storm,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with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multibillion dollar losses  becoming increasingly  frequent. Climate fluctuations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that return the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Atlantic basin 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to a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period of more frequent  storms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will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enhance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the 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chances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that this time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occurs  sooner,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rather than</a:t>
            </a:r>
            <a:r>
              <a:rPr sz="900" b="1" spc="-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later.”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252730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Pielke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Landsea</a:t>
            </a:r>
            <a:r>
              <a:rPr sz="900" b="1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(1998)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2527300" marR="429895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Hurricane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Katrina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 2005 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had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damages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$81</a:t>
            </a:r>
            <a:r>
              <a:rPr sz="900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billion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53539" y="6406896"/>
            <a:ext cx="1924812" cy="160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1254" y="6404609"/>
            <a:ext cx="1929764" cy="1605280"/>
          </a:xfrm>
          <a:custGeom>
            <a:avLst/>
            <a:gdLst/>
            <a:ahLst/>
            <a:cxnLst/>
            <a:rect l="l" t="t" r="r" b="b"/>
            <a:pathLst>
              <a:path w="1929764" h="1605279">
                <a:moveTo>
                  <a:pt x="0" y="1604771"/>
                </a:moveTo>
                <a:lnTo>
                  <a:pt x="1929383" y="1604771"/>
                </a:lnTo>
                <a:lnTo>
                  <a:pt x="1929383" y="0"/>
                </a:lnTo>
                <a:lnTo>
                  <a:pt x="0" y="0"/>
                </a:lnTo>
                <a:lnTo>
                  <a:pt x="0" y="1604771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147002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4D"/>
                </a:solidFill>
                <a:latin typeface="Tahoma"/>
                <a:cs typeface="Tahoma"/>
              </a:rPr>
              <a:t>Getting</a:t>
            </a:r>
            <a:r>
              <a:rPr sz="1600" b="1" spc="-50" dirty="0">
                <a:solidFill>
                  <a:srgbClr val="00004D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4D"/>
                </a:solidFill>
                <a:latin typeface="Tahoma"/>
                <a:cs typeface="Tahoma"/>
              </a:rPr>
              <a:t>better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0700" y="1325880"/>
            <a:ext cx="3276600" cy="2627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32679"/>
            <a:ext cx="244284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SREX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–</a:t>
            </a:r>
            <a:r>
              <a:rPr sz="1600" b="1" spc="15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Tornadoes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2154" y="5994019"/>
            <a:ext cx="451484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“There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5809" y="5994019"/>
            <a:ext cx="1495425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is   low   confidence </a:t>
            </a:r>
            <a:r>
              <a:rPr sz="1000" b="1" spc="19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2154" y="6146672"/>
            <a:ext cx="2028825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observed trends in small  spatial-scale phenomena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such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as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tornadoes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and</a:t>
            </a:r>
            <a:r>
              <a:rPr sz="1000" b="1" spc="-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hail.”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5530596"/>
            <a:ext cx="1623060" cy="2100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61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80936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Normalized Tornado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Losses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in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the</a:t>
            </a:r>
            <a:r>
              <a:rPr sz="1600" b="1" spc="2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2936" y="1491996"/>
            <a:ext cx="4072128" cy="2183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32679"/>
            <a:ext cx="388810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2015 US </a:t>
            </a:r>
            <a:r>
              <a:rPr sz="1600" b="1" spc="-10" dirty="0">
                <a:solidFill>
                  <a:srgbClr val="010101"/>
                </a:solidFill>
                <a:latin typeface="Tahoma"/>
                <a:cs typeface="Tahoma"/>
              </a:rPr>
              <a:t>Tornadoes </a:t>
            </a: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– near-record</a:t>
            </a:r>
            <a:r>
              <a:rPr sz="1600" b="1" spc="4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10101"/>
                </a:solidFill>
                <a:latin typeface="Tahoma"/>
                <a:cs typeface="Tahoma"/>
              </a:rPr>
              <a:t>low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95400" y="5340096"/>
            <a:ext cx="4314444" cy="2673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209105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AR5 –</a:t>
            </a:r>
            <a:r>
              <a:rPr sz="1600" b="1" spc="-2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Drought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7274" y="1424685"/>
            <a:ext cx="3745229" cy="122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“There is not enough evidence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support medium or high  confidence of attribution of increasing trends </a:t>
            </a:r>
            <a:r>
              <a:rPr sz="1000" b="1" spc="-15" dirty="0">
                <a:solidFill>
                  <a:srgbClr val="0F112F"/>
                </a:solidFill>
                <a:latin typeface="Tahoma"/>
                <a:cs typeface="Tahoma"/>
              </a:rPr>
              <a:t>to 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anthropogenic forcings as a result of observational  uncertainties and variable results from region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region.  </a:t>
            </a:r>
            <a:r>
              <a:rPr sz="1000" b="1" spc="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. we conclude consistent with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SREX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that there is low  confidence in detection and attribution of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changes </a:t>
            </a:r>
            <a:r>
              <a:rPr sz="1000" b="1" spc="5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1000" b="1" spc="30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drought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over global land areas since the mid-20th 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century.”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29684" y="2677667"/>
            <a:ext cx="1004315" cy="1357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3079" y="2971546"/>
            <a:ext cx="66167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n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g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-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e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rm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1091" y="2971546"/>
            <a:ext cx="939165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6450" algn="l"/>
              </a:tabLst>
            </a:pP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d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r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oug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h</a:t>
            </a:r>
            <a:r>
              <a:rPr sz="1000" b="1" spc="-15" dirty="0">
                <a:solidFill>
                  <a:srgbClr val="0F112F"/>
                </a:solidFill>
                <a:latin typeface="Tahoma"/>
                <a:cs typeface="Tahoma"/>
              </a:rPr>
              <a:t>t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	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274" y="2971546"/>
            <a:ext cx="54102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“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Re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e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nt  wes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te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rn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3747" y="3123946"/>
            <a:ext cx="38989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No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r</a:t>
            </a:r>
            <a:r>
              <a:rPr sz="1000" b="1" spc="-15" dirty="0">
                <a:solidFill>
                  <a:srgbClr val="0F112F"/>
                </a:solidFill>
                <a:latin typeface="Tahoma"/>
                <a:cs typeface="Tahoma"/>
              </a:rPr>
              <a:t>t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8963" y="3123946"/>
            <a:ext cx="54610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America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9880" y="3123946"/>
            <a:ext cx="46228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ca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n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n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ot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7274" y="3276346"/>
            <a:ext cx="252476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definitively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be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shown </a:t>
            </a:r>
            <a:r>
              <a:rPr sz="1000" b="1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lie outside the  very large envelope of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natural  precipitation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variability in </a:t>
            </a:r>
            <a:r>
              <a:rPr sz="1000" b="1" spc="-10" dirty="0">
                <a:solidFill>
                  <a:srgbClr val="0F112F"/>
                </a:solidFill>
                <a:latin typeface="Tahoma"/>
                <a:cs typeface="Tahoma"/>
              </a:rPr>
              <a:t>this</a:t>
            </a:r>
            <a:r>
              <a:rPr sz="1000" b="1" spc="6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Tahoma"/>
                <a:cs typeface="Tahoma"/>
              </a:rPr>
              <a:t>region”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64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6324" y="4932679"/>
            <a:ext cx="435927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Fraction of the earth in </a:t>
            </a: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drought:</a:t>
            </a:r>
            <a:r>
              <a:rPr sz="1600" b="1" spc="6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0033"/>
                </a:solidFill>
                <a:latin typeface="Tahoma"/>
                <a:cs typeface="Tahoma"/>
              </a:rPr>
              <a:t>1982-2012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1573" y="7675371"/>
            <a:ext cx="2386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00" b="1" spc="-5" dirty="0">
                <a:solidFill>
                  <a:srgbClr val="0F112F"/>
                </a:solidFill>
                <a:latin typeface="Tahoma"/>
                <a:cs typeface="Tahoma"/>
              </a:rPr>
              <a:t>Hao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et al.</a:t>
            </a:r>
            <a:r>
              <a:rPr sz="800" b="1" spc="-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0F112F"/>
                </a:solidFill>
                <a:latin typeface="Tahoma"/>
                <a:cs typeface="Tahoma"/>
              </a:rPr>
              <a:t>2014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ts val="990"/>
              </a:lnSpc>
            </a:pPr>
            <a:r>
              <a:rPr sz="850" b="1" i="1" spc="-30" dirty="0">
                <a:solidFill>
                  <a:srgbClr val="0F112F"/>
                </a:solidFill>
                <a:latin typeface="Tahoma"/>
                <a:cs typeface="Tahoma"/>
              </a:rPr>
              <a:t>Scientific</a:t>
            </a:r>
            <a:r>
              <a:rPr sz="850" b="1" i="1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850" b="1" i="1" spc="-30" dirty="0">
                <a:solidFill>
                  <a:srgbClr val="0F112F"/>
                </a:solidFill>
                <a:latin typeface="Tahoma"/>
                <a:cs typeface="Tahoma"/>
              </a:rPr>
              <a:t>Data</a:t>
            </a:r>
            <a:endParaRPr sz="850">
              <a:latin typeface="Tahoma"/>
              <a:cs typeface="Tahoma"/>
            </a:endParaRPr>
          </a:p>
          <a:p>
            <a:pPr marL="12700">
              <a:lnSpc>
                <a:spcPts val="955"/>
              </a:lnSpc>
            </a:pPr>
            <a:r>
              <a:rPr sz="800" b="1" u="sng" dirty="0">
                <a:solidFill>
                  <a:srgbClr val="0080FF"/>
                </a:solidFill>
                <a:latin typeface="Tahoma"/>
                <a:cs typeface="Tahoma"/>
                <a:hlinkClick r:id="rId5"/>
              </a:rPr>
              <a:t>http://www.nature.com/articles/sdata20141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9700" y="5301996"/>
            <a:ext cx="3962400" cy="2171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890016"/>
            <a:ext cx="1220724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2451" y="890016"/>
            <a:ext cx="400812" cy="454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890016"/>
            <a:ext cx="2173224" cy="454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6324" y="955929"/>
            <a:ext cx="4202430" cy="281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Summary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– You can’t say</a:t>
            </a:r>
            <a:r>
              <a:rPr sz="1600" b="1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that!</a:t>
            </a:r>
            <a:endParaRPr sz="1600">
              <a:latin typeface="Tahoma"/>
              <a:cs typeface="Tahoma"/>
            </a:endParaRPr>
          </a:p>
          <a:p>
            <a:pPr marL="240665" marR="391160">
              <a:lnSpc>
                <a:spcPct val="100000"/>
              </a:lnSpc>
              <a:spcBef>
                <a:spcPts val="1160"/>
              </a:spcBef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Have disasters become more costly because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of 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human-caused climate</a:t>
            </a:r>
            <a:r>
              <a:rPr sz="12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change?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750">
              <a:latin typeface="Times New Roman"/>
              <a:cs typeface="Times New Roman"/>
            </a:endParaRPr>
          </a:p>
          <a:p>
            <a:pPr marL="697865" marR="5080">
              <a:lnSpc>
                <a:spcPct val="100000"/>
              </a:lnSpc>
            </a:pP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Only one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answer to this question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is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strongly  supported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by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 available </a:t>
            </a:r>
            <a:r>
              <a:rPr sz="1200" spc="-10" dirty="0">
                <a:solidFill>
                  <a:srgbClr val="0F112F"/>
                </a:solidFill>
                <a:latin typeface="Tahoma"/>
                <a:cs typeface="Tahoma"/>
              </a:rPr>
              <a:t>data,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200" spc="-10" dirty="0">
                <a:solidFill>
                  <a:srgbClr val="0F112F"/>
                </a:solidFill>
                <a:latin typeface="Tahoma"/>
                <a:cs typeface="Tahoma"/>
              </a:rPr>
              <a:t>broad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scientific  literature and the assessments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</a:t>
            </a:r>
            <a:r>
              <a:rPr sz="1200" spc="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F112F"/>
                </a:solidFill>
                <a:latin typeface="Tahoma"/>
                <a:cs typeface="Tahoma"/>
              </a:rPr>
              <a:t>IPCC: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75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No.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750">
              <a:latin typeface="Times New Roman"/>
              <a:cs typeface="Times New Roman"/>
            </a:endParaRPr>
          </a:p>
          <a:p>
            <a:pPr marL="697865" marR="363220">
              <a:lnSpc>
                <a:spcPct val="100000"/>
              </a:lnSpc>
            </a:pP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There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is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exceedingly little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evidence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to support  claims that disasters have become more costly  because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human caused climate</a:t>
            </a:r>
            <a:r>
              <a:rPr sz="1200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change.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32679"/>
            <a:ext cx="4201795" cy="137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Professor vs. NY</a:t>
            </a:r>
            <a:r>
              <a:rPr sz="1600" b="1" spc="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Times?</a:t>
            </a:r>
            <a:endParaRPr sz="1600">
              <a:latin typeface="Tahoma"/>
              <a:cs typeface="Tahoma"/>
            </a:endParaRPr>
          </a:p>
          <a:p>
            <a:pPr marL="389890" marR="5080" algn="just">
              <a:lnSpc>
                <a:spcPct val="100000"/>
              </a:lnSpc>
              <a:spcBef>
                <a:spcPts val="1155"/>
              </a:spcBef>
            </a:pP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“. . .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leaked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his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e-mails to three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journalists...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[one] wrote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a front-page </a:t>
            </a:r>
            <a:r>
              <a:rPr sz="800" b="1" i="1" spc="-5" dirty="0">
                <a:solidFill>
                  <a:srgbClr val="0F112F"/>
                </a:solidFill>
                <a:latin typeface="Arial"/>
                <a:cs typeface="Arial"/>
              </a:rPr>
              <a:t>New  </a:t>
            </a:r>
            <a:r>
              <a:rPr sz="800" b="1" i="1" spc="-10" dirty="0">
                <a:solidFill>
                  <a:srgbClr val="0F112F"/>
                </a:solidFill>
                <a:latin typeface="Arial"/>
                <a:cs typeface="Arial"/>
              </a:rPr>
              <a:t>York </a:t>
            </a:r>
            <a:r>
              <a:rPr sz="800" b="1" i="1" spc="-5" dirty="0">
                <a:solidFill>
                  <a:srgbClr val="0F112F"/>
                </a:solidFill>
                <a:latin typeface="Arial"/>
                <a:cs typeface="Arial"/>
              </a:rPr>
              <a:t>Times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news story highlighting a </a:t>
            </a:r>
            <a:r>
              <a:rPr sz="800" b="1" dirty="0">
                <a:solidFill>
                  <a:srgbClr val="0F112F"/>
                </a:solidFill>
                <a:latin typeface="Arial Unicode MS"/>
                <a:cs typeface="Arial Unicode MS"/>
              </a:rPr>
              <a:t>$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25,000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donation from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Monsanto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to 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Folta's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institution.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. . the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reporters cherry-picked sentences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from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several  thousand e-mails, highlighting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Folta's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communications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with Monsanto,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often 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out of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context, to insinuate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that he is </a:t>
            </a:r>
            <a:r>
              <a:rPr sz="800" b="1" spc="-10" dirty="0">
                <a:solidFill>
                  <a:srgbClr val="0F112F"/>
                </a:solidFill>
                <a:latin typeface="Arial"/>
                <a:cs typeface="Arial"/>
              </a:rPr>
              <a:t>an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industry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shill—and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thus presumably 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unfit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to talk to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the</a:t>
            </a:r>
            <a:r>
              <a:rPr sz="800" b="1" spc="-35" dirty="0">
                <a:solidFill>
                  <a:srgbClr val="0F112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public.”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389890" algn="just">
              <a:lnSpc>
                <a:spcPct val="100000"/>
              </a:lnSpc>
            </a:pP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Nature </a:t>
            </a:r>
            <a:r>
              <a:rPr sz="800" b="1" dirty="0">
                <a:solidFill>
                  <a:srgbClr val="0F112F"/>
                </a:solidFill>
                <a:latin typeface="Arial"/>
                <a:cs typeface="Arial"/>
              </a:rPr>
              <a:t>Biotechnology</a:t>
            </a:r>
            <a:r>
              <a:rPr sz="800" b="1" spc="-80" dirty="0">
                <a:solidFill>
                  <a:srgbClr val="0F112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F112F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98548" y="6419088"/>
            <a:ext cx="2816352" cy="1545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9161" y="6636257"/>
            <a:ext cx="495300" cy="533400"/>
          </a:xfrm>
          <a:custGeom>
            <a:avLst/>
            <a:gdLst/>
            <a:ahLst/>
            <a:cxnLst/>
            <a:rect l="l" t="t" r="r" b="b"/>
            <a:pathLst>
              <a:path w="495300" h="533400">
                <a:moveTo>
                  <a:pt x="0" y="266700"/>
                </a:moveTo>
                <a:lnTo>
                  <a:pt x="3989" y="218753"/>
                </a:lnTo>
                <a:lnTo>
                  <a:pt x="15492" y="173629"/>
                </a:lnTo>
                <a:lnTo>
                  <a:pt x="33810" y="132080"/>
                </a:lnTo>
                <a:lnTo>
                  <a:pt x="58242" y="94858"/>
                </a:lnTo>
                <a:lnTo>
                  <a:pt x="88089" y="62716"/>
                </a:lnTo>
                <a:lnTo>
                  <a:pt x="122653" y="36406"/>
                </a:lnTo>
                <a:lnTo>
                  <a:pt x="161234" y="16682"/>
                </a:lnTo>
                <a:lnTo>
                  <a:pt x="203133" y="4296"/>
                </a:lnTo>
                <a:lnTo>
                  <a:pt x="247650" y="0"/>
                </a:lnTo>
                <a:lnTo>
                  <a:pt x="292166" y="4296"/>
                </a:lnTo>
                <a:lnTo>
                  <a:pt x="334065" y="16682"/>
                </a:lnTo>
                <a:lnTo>
                  <a:pt x="372646" y="36406"/>
                </a:lnTo>
                <a:lnTo>
                  <a:pt x="407210" y="62716"/>
                </a:lnTo>
                <a:lnTo>
                  <a:pt x="437057" y="94858"/>
                </a:lnTo>
                <a:lnTo>
                  <a:pt x="461489" y="132080"/>
                </a:lnTo>
                <a:lnTo>
                  <a:pt x="479807" y="173629"/>
                </a:lnTo>
                <a:lnTo>
                  <a:pt x="491310" y="218753"/>
                </a:lnTo>
                <a:lnTo>
                  <a:pt x="495300" y="266700"/>
                </a:lnTo>
                <a:lnTo>
                  <a:pt x="491310" y="314646"/>
                </a:lnTo>
                <a:lnTo>
                  <a:pt x="479807" y="359770"/>
                </a:lnTo>
                <a:lnTo>
                  <a:pt x="461489" y="401319"/>
                </a:lnTo>
                <a:lnTo>
                  <a:pt x="437057" y="438541"/>
                </a:lnTo>
                <a:lnTo>
                  <a:pt x="407210" y="470683"/>
                </a:lnTo>
                <a:lnTo>
                  <a:pt x="372646" y="496993"/>
                </a:lnTo>
                <a:lnTo>
                  <a:pt x="334065" y="516717"/>
                </a:lnTo>
                <a:lnTo>
                  <a:pt x="292166" y="529103"/>
                </a:lnTo>
                <a:lnTo>
                  <a:pt x="247650" y="533400"/>
                </a:lnTo>
                <a:lnTo>
                  <a:pt x="203133" y="529103"/>
                </a:lnTo>
                <a:lnTo>
                  <a:pt x="161234" y="516717"/>
                </a:lnTo>
                <a:lnTo>
                  <a:pt x="122653" y="496993"/>
                </a:lnTo>
                <a:lnTo>
                  <a:pt x="88089" y="470683"/>
                </a:lnTo>
                <a:lnTo>
                  <a:pt x="58242" y="438541"/>
                </a:lnTo>
                <a:lnTo>
                  <a:pt x="33810" y="401319"/>
                </a:lnTo>
                <a:lnTo>
                  <a:pt x="15492" y="359770"/>
                </a:lnTo>
                <a:lnTo>
                  <a:pt x="3989" y="314646"/>
                </a:lnTo>
                <a:lnTo>
                  <a:pt x="0" y="26670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243776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Standing up for</a:t>
            </a:r>
            <a:r>
              <a:rPr sz="1600" b="1" spc="-6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Science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5374" y="1472945"/>
            <a:ext cx="1649095" cy="184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“</a:t>
            </a:r>
            <a:r>
              <a:rPr sz="1000" b="1" dirty="0">
                <a:solidFill>
                  <a:srgbClr val="0F112F"/>
                </a:solidFill>
                <a:latin typeface="Arial"/>
                <a:cs typeface="Arial"/>
              </a:rPr>
              <a:t>This </a:t>
            </a:r>
            <a:r>
              <a:rPr sz="1000" b="1" spc="-5" dirty="0">
                <a:solidFill>
                  <a:srgbClr val="0F112F"/>
                </a:solidFill>
                <a:latin typeface="Arial"/>
                <a:cs typeface="Arial"/>
              </a:rPr>
              <a:t>is </a:t>
            </a:r>
            <a:r>
              <a:rPr sz="1000" b="1" spc="-10" dirty="0">
                <a:solidFill>
                  <a:srgbClr val="0F112F"/>
                </a:solidFill>
                <a:latin typeface="Arial"/>
                <a:cs typeface="Arial"/>
              </a:rPr>
              <a:t>how </a:t>
            </a:r>
            <a:r>
              <a:rPr sz="1000" b="1" spc="-5" dirty="0">
                <a:solidFill>
                  <a:srgbClr val="0F112F"/>
                </a:solidFill>
                <a:latin typeface="Arial"/>
                <a:cs typeface="Arial"/>
              </a:rPr>
              <a:t>demagogues  and anti-science zealots  succeed: they extract a  high cost for free speech;  they coerce the informed  into silence; they create  hostile environments that  threaten vibrant rare  species </a:t>
            </a:r>
            <a:r>
              <a:rPr sz="1000" b="1" dirty="0">
                <a:solidFill>
                  <a:srgbClr val="0F112F"/>
                </a:solidFill>
                <a:latin typeface="Arial"/>
                <a:cs typeface="Arial"/>
              </a:rPr>
              <a:t>with</a:t>
            </a:r>
            <a:r>
              <a:rPr sz="1000" b="1" spc="-45" dirty="0">
                <a:solidFill>
                  <a:srgbClr val="0F112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Arial"/>
                <a:cs typeface="Arial"/>
              </a:rPr>
              <a:t>extinction.”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11150">
              <a:lnSpc>
                <a:spcPct val="100000"/>
              </a:lnSpc>
            </a:pPr>
            <a:r>
              <a:rPr sz="1000" b="1" spc="-5" dirty="0">
                <a:solidFill>
                  <a:srgbClr val="0F112F"/>
                </a:solidFill>
                <a:latin typeface="Arial"/>
                <a:cs typeface="Arial"/>
              </a:rPr>
              <a:t>Nature</a:t>
            </a:r>
            <a:r>
              <a:rPr sz="1000" b="1" spc="-45" dirty="0">
                <a:solidFill>
                  <a:srgbClr val="0F112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Arial"/>
                <a:cs typeface="Arial"/>
              </a:rPr>
              <a:t>Biotechnology  October</a:t>
            </a:r>
            <a:r>
              <a:rPr sz="1000" b="1" spc="-85" dirty="0">
                <a:solidFill>
                  <a:srgbClr val="0F112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112F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200" y="1440180"/>
            <a:ext cx="1655064" cy="218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3500" y="5481828"/>
            <a:ext cx="289559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8280" y="5419344"/>
            <a:ext cx="1874520" cy="39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3500" y="5737859"/>
            <a:ext cx="289559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8280" y="5675376"/>
            <a:ext cx="3230880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8280" y="5888735"/>
            <a:ext cx="2843784" cy="397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3500" y="6207252"/>
            <a:ext cx="289559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6324" y="4932679"/>
            <a:ext cx="3364229" cy="149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33"/>
                </a:solidFill>
                <a:latin typeface="Tahoma"/>
                <a:cs typeface="Tahoma"/>
              </a:rPr>
              <a:t>Thank</a:t>
            </a:r>
            <a:r>
              <a:rPr sz="1600" b="1" spc="-50" dirty="0">
                <a:solidFill>
                  <a:srgbClr val="000033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0033"/>
                </a:solidFill>
                <a:latin typeface="Tahoma"/>
                <a:cs typeface="Tahoma"/>
              </a:rPr>
              <a:t>you!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050">
              <a:latin typeface="Times New Roman"/>
              <a:cs typeface="Times New Roman"/>
            </a:endParaRPr>
          </a:p>
          <a:p>
            <a:pPr marL="413384" indent="-172720">
              <a:lnSpc>
                <a:spcPct val="100000"/>
              </a:lnSpc>
              <a:buClr>
                <a:srgbClr val="044FF4"/>
              </a:buClr>
              <a:buSzPct val="78571"/>
              <a:buFont typeface="Wingdings"/>
              <a:buChar char=""/>
              <a:tabLst>
                <a:tab pos="414020" algn="l"/>
              </a:tabLst>
            </a:pPr>
            <a:r>
              <a:rPr sz="1400" u="sng" dirty="0">
                <a:solidFill>
                  <a:srgbClr val="0080FF"/>
                </a:solidFill>
                <a:latin typeface="Tahoma"/>
                <a:cs typeface="Tahoma"/>
                <a:hlinkClick r:id="rId9"/>
              </a:rPr>
              <a:t>pielke@colorado.edu</a:t>
            </a:r>
            <a:endParaRPr sz="1400">
              <a:latin typeface="Tahoma"/>
              <a:cs typeface="Tahoma"/>
            </a:endParaRPr>
          </a:p>
          <a:p>
            <a:pPr marL="413384" marR="5080" indent="-172720">
              <a:lnSpc>
                <a:spcPct val="100000"/>
              </a:lnSpc>
              <a:spcBef>
                <a:spcPts val="335"/>
              </a:spcBef>
              <a:buClr>
                <a:srgbClr val="044FF4"/>
              </a:buClr>
              <a:buSzPct val="78571"/>
              <a:buFont typeface="Wingdings"/>
              <a:buChar char=""/>
              <a:tabLst>
                <a:tab pos="414020" algn="l"/>
              </a:tabLst>
            </a:pPr>
            <a:r>
              <a:rPr sz="1400" spc="-5" dirty="0">
                <a:solidFill>
                  <a:srgbClr val="000033"/>
                </a:solidFill>
                <a:latin typeface="Tahoma"/>
                <a:cs typeface="Tahoma"/>
              </a:rPr>
              <a:t>Papers etc. can </a:t>
            </a:r>
            <a:r>
              <a:rPr sz="1400" dirty="0">
                <a:solidFill>
                  <a:srgbClr val="000033"/>
                </a:solidFill>
                <a:latin typeface="Tahoma"/>
                <a:cs typeface="Tahoma"/>
              </a:rPr>
              <a:t>be downloaded </a:t>
            </a:r>
            <a:r>
              <a:rPr sz="1400" spc="-5" dirty="0">
                <a:solidFill>
                  <a:srgbClr val="000033"/>
                </a:solidFill>
                <a:latin typeface="Tahoma"/>
                <a:cs typeface="Tahoma"/>
              </a:rPr>
              <a:t>from:  </a:t>
            </a:r>
            <a:r>
              <a:rPr sz="1400" u="sng" spc="-5" dirty="0">
                <a:solidFill>
                  <a:srgbClr val="0080FF"/>
                </a:solidFill>
                <a:latin typeface="Tahoma"/>
                <a:cs typeface="Tahoma"/>
                <a:hlinkClick r:id="rId10"/>
              </a:rPr>
              <a:t>http://sciencepolicy.colorado.edu</a:t>
            </a:r>
            <a:endParaRPr sz="1400">
              <a:latin typeface="Tahoma"/>
              <a:cs typeface="Tahoma"/>
            </a:endParaRPr>
          </a:p>
          <a:p>
            <a:pPr marL="413384" indent="-172720">
              <a:lnSpc>
                <a:spcPct val="100000"/>
              </a:lnSpc>
              <a:spcBef>
                <a:spcPts val="335"/>
              </a:spcBef>
              <a:buClr>
                <a:srgbClr val="044FF4"/>
              </a:buClr>
              <a:buSzPct val="78571"/>
              <a:buFont typeface="Wingdings"/>
              <a:buChar char=""/>
              <a:tabLst>
                <a:tab pos="414020" algn="l"/>
              </a:tabLst>
            </a:pPr>
            <a:r>
              <a:rPr sz="1400" u="sng" spc="-5" dirty="0">
                <a:solidFill>
                  <a:srgbClr val="0080FF"/>
                </a:solidFill>
                <a:latin typeface="Tahoma"/>
                <a:cs typeface="Tahoma"/>
                <a:hlinkClick r:id="rId11"/>
              </a:rPr>
              <a:t>http://rogerpielkejr.com/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78280" y="6144767"/>
            <a:ext cx="2196084" cy="397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4135" y="6559295"/>
            <a:ext cx="778763" cy="12191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8400" y="6559295"/>
            <a:ext cx="748284" cy="11948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5900" y="6559295"/>
            <a:ext cx="792480" cy="1194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09673" y="7824520"/>
            <a:ext cx="31813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0033"/>
                </a:solidFill>
                <a:latin typeface="Tahoma"/>
                <a:cs typeface="Tahoma"/>
              </a:rPr>
              <a:t>2007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454" y="7824520"/>
            <a:ext cx="31813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0033"/>
                </a:solidFill>
                <a:latin typeface="Tahoma"/>
                <a:cs typeface="Tahoma"/>
              </a:rPr>
              <a:t>2010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15309" y="7802574"/>
            <a:ext cx="31813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0033"/>
                </a:solidFill>
                <a:latin typeface="Tahoma"/>
                <a:cs typeface="Tahoma"/>
              </a:rPr>
              <a:t>2010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37913" y="7808366"/>
            <a:ext cx="31813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0033"/>
                </a:solidFill>
                <a:latin typeface="Tahoma"/>
                <a:cs typeface="Tahoma"/>
              </a:rPr>
              <a:t>2014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05300" y="6501384"/>
            <a:ext cx="833627" cy="12527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253" y="4197350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4369435" cy="16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Climate &amp; extreme weather became</a:t>
            </a:r>
            <a:r>
              <a:rPr sz="1600" b="1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linked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413384" marR="419100" indent="-172720">
              <a:lnSpc>
                <a:spcPct val="100000"/>
              </a:lnSpc>
              <a:buClr>
                <a:srgbClr val="044FF4"/>
              </a:buClr>
              <a:buSzPct val="79166"/>
              <a:buFont typeface="Wingdings"/>
              <a:buChar char=""/>
              <a:tabLst>
                <a:tab pos="414020" algn="l"/>
              </a:tabLst>
            </a:pP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By the mid-2000s this research area had matured 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enough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that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it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made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sense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to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begin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asking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how it</a:t>
            </a:r>
            <a:r>
              <a:rPr sz="1200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all  added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up</a:t>
            </a:r>
            <a:r>
              <a:rPr sz="1200" spc="-7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globally</a:t>
            </a:r>
            <a:endParaRPr sz="1200">
              <a:latin typeface="Tahoma"/>
              <a:cs typeface="Tahoma"/>
            </a:endParaRPr>
          </a:p>
          <a:p>
            <a:pPr marL="413384" marR="220979" indent="-172720">
              <a:lnSpc>
                <a:spcPct val="100000"/>
              </a:lnSpc>
              <a:spcBef>
                <a:spcPts val="285"/>
              </a:spcBef>
              <a:buClr>
                <a:srgbClr val="044FF4"/>
              </a:buClr>
              <a:buSzPct val="79166"/>
              <a:buFont typeface="Wingdings"/>
              <a:buChar char=""/>
              <a:tabLst>
                <a:tab pos="414020" algn="l"/>
              </a:tabLst>
            </a:pP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issue of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extreme weather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events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became politically  contentious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 climate</a:t>
            </a:r>
            <a:r>
              <a:rPr sz="1200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debate</a:t>
            </a:r>
            <a:endParaRPr sz="1200">
              <a:latin typeface="Tahoma"/>
              <a:cs typeface="Tahoma"/>
            </a:endParaRPr>
          </a:p>
          <a:p>
            <a:pPr marL="413384" indent="-172720">
              <a:lnSpc>
                <a:spcPct val="100000"/>
              </a:lnSpc>
              <a:spcBef>
                <a:spcPts val="285"/>
              </a:spcBef>
              <a:buClr>
                <a:srgbClr val="044FF4"/>
              </a:buClr>
              <a:buSzPct val="79166"/>
              <a:buFont typeface="Wingdings"/>
              <a:buChar char=""/>
              <a:tabLst>
                <a:tab pos="414020" algn="l"/>
              </a:tabLst>
            </a:pPr>
            <a:r>
              <a:rPr sz="1200" spc="-5" dirty="0">
                <a:solidFill>
                  <a:srgbClr val="0F112F"/>
                </a:solidFill>
                <a:latin typeface="Tahoma"/>
                <a:cs typeface="Tahoma"/>
              </a:rPr>
              <a:t>The IPCC was preparing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its</a:t>
            </a:r>
            <a:r>
              <a:rPr sz="1200" spc="-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F112F"/>
                </a:solidFill>
                <a:latin typeface="Tahoma"/>
                <a:cs typeface="Tahoma"/>
              </a:rPr>
              <a:t>AR4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00" y="2697479"/>
            <a:ext cx="1676400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0500" y="2316479"/>
            <a:ext cx="1286255" cy="172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1253" y="8174025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6755" y="5416296"/>
            <a:ext cx="3904488" cy="1667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39284"/>
            <a:ext cx="372046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0F112F"/>
                </a:solidFill>
                <a:latin typeface="Tahoma"/>
                <a:cs typeface="Tahoma"/>
              </a:rPr>
              <a:t>Hohenkammer workshop </a:t>
            </a:r>
            <a:r>
              <a:rPr sz="1500" b="1" dirty="0">
                <a:solidFill>
                  <a:srgbClr val="0F112F"/>
                </a:solidFill>
                <a:latin typeface="Tahoma"/>
                <a:cs typeface="Tahoma"/>
              </a:rPr>
              <a:t>in May,</a:t>
            </a:r>
            <a:r>
              <a:rPr sz="1500" b="1" spc="-3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F112F"/>
                </a:solidFill>
                <a:latin typeface="Tahoma"/>
                <a:cs typeface="Tahoma"/>
              </a:rPr>
              <a:t>2006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81300" y="7168895"/>
            <a:ext cx="2433828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4500" y="7206995"/>
            <a:ext cx="762000" cy="761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253" y="4197350"/>
            <a:ext cx="222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1339596"/>
            <a:ext cx="4343400" cy="2196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10609" y="3635375"/>
            <a:ext cx="141859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Source: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Munich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Re</a:t>
            </a:r>
            <a:r>
              <a:rPr sz="900" b="1" spc="-11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2007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324" y="962532"/>
            <a:ext cx="23272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0F112F"/>
                </a:solidFill>
                <a:latin typeface="Tahoma"/>
                <a:cs typeface="Tahoma"/>
              </a:rPr>
              <a:t>Increasing global</a:t>
            </a:r>
            <a:r>
              <a:rPr sz="1500" b="1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0F112F"/>
                </a:solidFill>
                <a:latin typeface="Tahoma"/>
                <a:cs typeface="Tahoma"/>
              </a:rPr>
              <a:t>losses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0" y="1783079"/>
            <a:ext cx="1976627" cy="618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4939284"/>
            <a:ext cx="3511550" cy="18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0F112F"/>
                </a:solidFill>
                <a:latin typeface="Tahoma"/>
                <a:cs typeface="Tahoma"/>
              </a:rPr>
              <a:t>Hohenkammer Workshop </a:t>
            </a:r>
            <a:r>
              <a:rPr sz="1500" b="1" dirty="0">
                <a:solidFill>
                  <a:srgbClr val="0F112F"/>
                </a:solidFill>
                <a:latin typeface="Tahoma"/>
                <a:cs typeface="Tahoma"/>
              </a:rPr>
              <a:t>May,</a:t>
            </a:r>
            <a:r>
              <a:rPr sz="1500" b="1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F112F"/>
                </a:solidFill>
                <a:latin typeface="Tahoma"/>
                <a:cs typeface="Tahoma"/>
              </a:rPr>
              <a:t>2006</a:t>
            </a:r>
            <a:endParaRPr sz="1500">
              <a:latin typeface="Tahoma"/>
              <a:cs typeface="Tahoma"/>
            </a:endParaRPr>
          </a:p>
          <a:p>
            <a:pPr marL="316865" marR="167640" indent="-228600">
              <a:lnSpc>
                <a:spcPct val="100000"/>
              </a:lnSpc>
              <a:spcBef>
                <a:spcPts val="1180"/>
              </a:spcBef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Co-sponsors: US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NSF, Munich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Re, GKSS Institute for  Coastal Research, Tyndall Centre for Climate Change  Research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32 participants from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16</a:t>
            </a:r>
            <a:r>
              <a:rPr sz="900" b="1" spc="-3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countries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24 background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“white</a:t>
            </a:r>
            <a:r>
              <a:rPr sz="900" b="1" spc="-3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papers”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•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Summary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consensus</a:t>
            </a:r>
            <a:r>
              <a:rPr sz="900" b="1" spc="-1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report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9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Consistent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with 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IPCC</a:t>
            </a:r>
            <a:r>
              <a:rPr sz="900" b="1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F112F"/>
                </a:solidFill>
                <a:latin typeface="Tahoma"/>
                <a:cs typeface="Tahoma"/>
              </a:rPr>
              <a:t>WGI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14700" y="5644896"/>
            <a:ext cx="2095500" cy="2484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7300" y="7130795"/>
            <a:ext cx="1600200" cy="50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11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62532"/>
            <a:ext cx="3959860" cy="286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0F112F"/>
                </a:solidFill>
                <a:latin typeface="Tahoma"/>
                <a:cs typeface="Tahoma"/>
              </a:rPr>
              <a:t>Hohenkammer Workshop </a:t>
            </a:r>
            <a:r>
              <a:rPr sz="1500" b="1" dirty="0">
                <a:solidFill>
                  <a:srgbClr val="0F112F"/>
                </a:solidFill>
                <a:latin typeface="Tahoma"/>
                <a:cs typeface="Tahoma"/>
              </a:rPr>
              <a:t>May,</a:t>
            </a:r>
            <a:r>
              <a:rPr sz="1500" b="1" spc="-4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0F112F"/>
                </a:solidFill>
                <a:latin typeface="Tahoma"/>
                <a:cs typeface="Tahoma"/>
              </a:rPr>
              <a:t>2006</a:t>
            </a:r>
            <a:endParaRPr sz="1500">
              <a:latin typeface="Tahoma"/>
              <a:cs typeface="Tahoma"/>
            </a:endParaRPr>
          </a:p>
          <a:p>
            <a:pPr marL="545465" marR="1233805" indent="-457200">
              <a:lnSpc>
                <a:spcPct val="100000"/>
              </a:lnSpc>
              <a:spcBef>
                <a:spcPts val="1240"/>
              </a:spcBef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•Analyses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long-term records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disaster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losses  indicate that societal change and economic 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development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are the principal factors  responsible for the documented increasing  losses to</a:t>
            </a:r>
            <a:r>
              <a:rPr sz="900" spc="-6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date.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545465" marR="1169035" indent="-45720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•Because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issues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related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to data </a:t>
            </a:r>
            <a:r>
              <a:rPr sz="900" spc="-20" dirty="0">
                <a:solidFill>
                  <a:srgbClr val="0F112F"/>
                </a:solidFill>
                <a:latin typeface="Tahoma"/>
                <a:cs typeface="Tahoma"/>
              </a:rPr>
              <a:t>quality,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the  stochastic nature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extreme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event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impacts,  length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time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series,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and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various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societal  factors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present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disaster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loss record</a:t>
            </a:r>
            <a:r>
              <a:rPr sz="900" b="1" spc="-5" dirty="0">
                <a:solidFill>
                  <a:srgbClr val="0F112F"/>
                </a:solidFill>
                <a:latin typeface="Tahoma"/>
                <a:cs typeface="Tahoma"/>
              </a:rPr>
              <a:t>,</a:t>
            </a:r>
            <a:r>
              <a:rPr sz="900" b="1" spc="5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it</a:t>
            </a:r>
            <a:endParaRPr sz="900">
              <a:latin typeface="Tahoma"/>
              <a:cs typeface="Tahoma"/>
            </a:endParaRPr>
          </a:p>
          <a:p>
            <a:pPr marL="545465" marR="896619">
              <a:lnSpc>
                <a:spcPct val="100000"/>
              </a:lnSpc>
            </a:pP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is still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not possible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to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determine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portion  of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the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increase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in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damages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that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might be  attributed to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climate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change due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to </a:t>
            </a:r>
            <a:r>
              <a:rPr sz="900" b="1" spc="-5" dirty="0">
                <a:solidFill>
                  <a:srgbClr val="FF0000"/>
                </a:solidFill>
                <a:latin typeface="Tahoma"/>
                <a:cs typeface="Tahoma"/>
              </a:rPr>
              <a:t>GHG  emissions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545465" marR="5080" indent="-457200">
              <a:lnSpc>
                <a:spcPct val="100000"/>
              </a:lnSpc>
            </a:pP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•In the near future the quantitative link (attribution)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of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trends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storm and  flood losses to climate changes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related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to GHG emissions </a:t>
            </a:r>
            <a:r>
              <a:rPr sz="900" dirty="0">
                <a:solidFill>
                  <a:srgbClr val="0F112F"/>
                </a:solidFill>
                <a:latin typeface="Tahoma"/>
                <a:cs typeface="Tahoma"/>
              </a:rPr>
              <a:t>is </a:t>
            </a:r>
            <a:r>
              <a:rPr sz="900" spc="-5" dirty="0">
                <a:solidFill>
                  <a:srgbClr val="0F112F"/>
                </a:solidFill>
                <a:latin typeface="Tahoma"/>
                <a:cs typeface="Tahoma"/>
              </a:rPr>
              <a:t>unlikely  to be answered</a:t>
            </a:r>
            <a:r>
              <a:rPr sz="900" spc="-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F112F"/>
                </a:solidFill>
                <a:latin typeface="Tahoma"/>
                <a:cs typeface="Tahoma"/>
              </a:rPr>
              <a:t>unequivocally.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9203" y="1373124"/>
            <a:ext cx="1149096" cy="1362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12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324" y="4932679"/>
            <a:ext cx="157988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AR4</a:t>
            </a:r>
            <a:r>
              <a:rPr sz="1600" b="1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2007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2200" y="5323332"/>
            <a:ext cx="1997964" cy="2651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13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367855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IPCC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2007: Reliance on “one</a:t>
            </a:r>
            <a:r>
              <a:rPr sz="1600" b="1" spc="2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study”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700" y="1440180"/>
            <a:ext cx="3962400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2583179"/>
            <a:ext cx="34290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2661" y="1860042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2661" y="1860042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45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2697479"/>
            <a:ext cx="1066800" cy="138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10911" y="7359395"/>
            <a:ext cx="70421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550">
              <a:latin typeface="Times New Roman"/>
              <a:cs typeface="Times New Roman"/>
            </a:endParaRPr>
          </a:p>
          <a:p>
            <a:pPr marL="427355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14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9700" y="5341620"/>
            <a:ext cx="4038600" cy="2545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76324" y="4947411"/>
            <a:ext cx="433832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F112F"/>
                </a:solidFill>
                <a:latin typeface="Tahoma"/>
                <a:cs typeface="Tahoma"/>
              </a:rPr>
              <a:t>IPCC asserts </a:t>
            </a:r>
            <a:r>
              <a:rPr sz="1400" dirty="0">
                <a:solidFill>
                  <a:srgbClr val="0F112F"/>
                </a:solidFill>
                <a:latin typeface="Tahoma"/>
                <a:cs typeface="Tahoma"/>
              </a:rPr>
              <a:t>a link between </a:t>
            </a:r>
            <a:r>
              <a:rPr sz="1400" spc="-5" dirty="0">
                <a:solidFill>
                  <a:srgbClr val="0F112F"/>
                </a:solidFill>
                <a:latin typeface="Tahoma"/>
                <a:cs typeface="Tahoma"/>
              </a:rPr>
              <a:t>warming and</a:t>
            </a:r>
            <a:r>
              <a:rPr sz="1400" spc="-4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0F112F"/>
                </a:solidFill>
                <a:latin typeface="Tahoma"/>
                <a:cs typeface="Tahoma"/>
              </a:rPr>
              <a:t>catastrophes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0911" y="7359395"/>
            <a:ext cx="704088" cy="91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15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2011679"/>
            <a:ext cx="3057144" cy="1920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3227" y="2007107"/>
            <a:ext cx="3066415" cy="1929764"/>
          </a:xfrm>
          <a:custGeom>
            <a:avLst/>
            <a:gdLst/>
            <a:ahLst/>
            <a:cxnLst/>
            <a:rect l="l" t="t" r="r" b="b"/>
            <a:pathLst>
              <a:path w="3066415" h="1929764">
                <a:moveTo>
                  <a:pt x="0" y="1929384"/>
                </a:moveTo>
                <a:lnTo>
                  <a:pt x="3066288" y="1929384"/>
                </a:lnTo>
                <a:lnTo>
                  <a:pt x="3066288" y="0"/>
                </a:lnTo>
                <a:lnTo>
                  <a:pt x="0" y="0"/>
                </a:lnTo>
                <a:lnTo>
                  <a:pt x="0" y="1929384"/>
                </a:lnTo>
                <a:close/>
              </a:path>
            </a:pathLst>
          </a:custGeom>
          <a:ln w="914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6500" y="1478280"/>
            <a:ext cx="3009900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1927" y="1473708"/>
            <a:ext cx="3019425" cy="352425"/>
          </a:xfrm>
          <a:custGeom>
            <a:avLst/>
            <a:gdLst/>
            <a:ahLst/>
            <a:cxnLst/>
            <a:rect l="l" t="t" r="r" b="b"/>
            <a:pathLst>
              <a:path w="3019425" h="352425">
                <a:moveTo>
                  <a:pt x="0" y="352044"/>
                </a:moveTo>
                <a:lnTo>
                  <a:pt x="3019044" y="352044"/>
                </a:lnTo>
                <a:lnTo>
                  <a:pt x="3019044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6500" y="1821179"/>
            <a:ext cx="495300" cy="1981200"/>
          </a:xfrm>
          <a:custGeom>
            <a:avLst/>
            <a:gdLst/>
            <a:ahLst/>
            <a:cxnLst/>
            <a:rect l="l" t="t" r="r" b="b"/>
            <a:pathLst>
              <a:path w="495300" h="1981200">
                <a:moveTo>
                  <a:pt x="0" y="0"/>
                </a:moveTo>
                <a:lnTo>
                  <a:pt x="495300" y="1981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1821179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2057400" y="0"/>
                </a:moveTo>
                <a:lnTo>
                  <a:pt x="0" y="1981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6300" y="2621279"/>
            <a:ext cx="821436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324" y="928369"/>
            <a:ext cx="38576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Relies on “one study” -- </a:t>
            </a:r>
            <a:r>
              <a:rPr sz="1200" b="1" dirty="0">
                <a:solidFill>
                  <a:srgbClr val="0F112F"/>
                </a:solidFill>
                <a:latin typeface="Tahoma"/>
                <a:cs typeface="Tahoma"/>
              </a:rPr>
              <a:t>What is that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”one</a:t>
            </a:r>
            <a:r>
              <a:rPr sz="1200" b="1" spc="2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F112F"/>
                </a:solidFill>
                <a:latin typeface="Tahoma"/>
                <a:cs typeface="Tahoma"/>
              </a:rPr>
              <a:t>study”?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16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6324" y="4947411"/>
            <a:ext cx="402336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The “one study” was a </a:t>
            </a:r>
            <a:r>
              <a:rPr sz="1400" b="1" spc="-5" dirty="0">
                <a:solidFill>
                  <a:srgbClr val="0F112F"/>
                </a:solidFill>
                <a:latin typeface="Tahoma"/>
                <a:cs typeface="Tahoma"/>
              </a:rPr>
              <a:t>2006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workshop</a:t>
            </a:r>
            <a:r>
              <a:rPr sz="1400" b="1" spc="-10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F112F"/>
                </a:solidFill>
                <a:latin typeface="Tahoma"/>
                <a:cs typeface="Tahoma"/>
              </a:rPr>
              <a:t>paper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71600" y="5340096"/>
            <a:ext cx="3688079" cy="262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8700" y="6940295"/>
            <a:ext cx="790955" cy="1028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0270" y="44195"/>
            <a:ext cx="8077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11/26/2015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202" y="4197350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16152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4085844"/>
            <a:ext cx="1712976" cy="21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955929"/>
            <a:ext cx="98044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Hey</a:t>
            </a:r>
            <a:r>
              <a:rPr sz="1600" b="1" spc="-8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look!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011" y="955929"/>
            <a:ext cx="312166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I co-organized that</a:t>
            </a:r>
            <a:r>
              <a:rPr sz="1600" b="1" spc="-1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workshop!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8400" y="1363980"/>
            <a:ext cx="2019300" cy="2624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1661" y="3384041"/>
            <a:ext cx="495300" cy="304800"/>
          </a:xfrm>
          <a:custGeom>
            <a:avLst/>
            <a:gdLst/>
            <a:ahLst/>
            <a:cxnLst/>
            <a:rect l="l" t="t" r="r" b="b"/>
            <a:pathLst>
              <a:path w="495300" h="304800">
                <a:moveTo>
                  <a:pt x="0" y="152400"/>
                </a:moveTo>
                <a:lnTo>
                  <a:pt x="25170" y="85363"/>
                </a:lnTo>
                <a:lnTo>
                  <a:pt x="54404" y="57067"/>
                </a:lnTo>
                <a:lnTo>
                  <a:pt x="92755" y="33470"/>
                </a:lnTo>
                <a:lnTo>
                  <a:pt x="138737" y="15484"/>
                </a:lnTo>
                <a:lnTo>
                  <a:pt x="190864" y="4023"/>
                </a:lnTo>
                <a:lnTo>
                  <a:pt x="247650" y="0"/>
                </a:lnTo>
                <a:lnTo>
                  <a:pt x="304435" y="4023"/>
                </a:lnTo>
                <a:lnTo>
                  <a:pt x="356562" y="15484"/>
                </a:lnTo>
                <a:lnTo>
                  <a:pt x="402544" y="33470"/>
                </a:lnTo>
                <a:lnTo>
                  <a:pt x="440895" y="57067"/>
                </a:lnTo>
                <a:lnTo>
                  <a:pt x="470129" y="85363"/>
                </a:lnTo>
                <a:lnTo>
                  <a:pt x="495300" y="152400"/>
                </a:lnTo>
                <a:lnTo>
                  <a:pt x="488759" y="187354"/>
                </a:lnTo>
                <a:lnTo>
                  <a:pt x="440895" y="247732"/>
                </a:lnTo>
                <a:lnTo>
                  <a:pt x="402544" y="271329"/>
                </a:lnTo>
                <a:lnTo>
                  <a:pt x="356562" y="289315"/>
                </a:lnTo>
                <a:lnTo>
                  <a:pt x="304435" y="300776"/>
                </a:lnTo>
                <a:lnTo>
                  <a:pt x="247650" y="304800"/>
                </a:lnTo>
                <a:lnTo>
                  <a:pt x="190864" y="300776"/>
                </a:lnTo>
                <a:lnTo>
                  <a:pt x="138737" y="289315"/>
                </a:lnTo>
                <a:lnTo>
                  <a:pt x="92755" y="271329"/>
                </a:lnTo>
                <a:lnTo>
                  <a:pt x="54404" y="247732"/>
                </a:lnTo>
                <a:lnTo>
                  <a:pt x="25170" y="219436"/>
                </a:lnTo>
                <a:lnTo>
                  <a:pt x="0" y="152400"/>
                </a:lnTo>
                <a:close/>
              </a:path>
            </a:pathLst>
          </a:custGeom>
          <a:ln w="167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6202" y="8174025"/>
            <a:ext cx="257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500" b="1" dirty="0">
                <a:solidFill>
                  <a:srgbClr val="000066"/>
                </a:solidFill>
                <a:latin typeface="Arial"/>
                <a:cs typeface="Arial"/>
              </a:rPr>
              <a:t>lide</a:t>
            </a:r>
            <a:r>
              <a:rPr sz="5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000066"/>
                </a:solidFill>
                <a:latin typeface="Arial"/>
                <a:cs typeface="Arial"/>
              </a:rPr>
              <a:t>18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5192267"/>
            <a:ext cx="4572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8061959"/>
            <a:ext cx="1712976" cy="21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81074" y="5363336"/>
            <a:ext cx="3803650" cy="260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305">
              <a:lnSpc>
                <a:spcPct val="100000"/>
              </a:lnSpc>
            </a:pPr>
            <a:r>
              <a:rPr sz="1000" spc="-10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The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graph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from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the IPCC does not appear in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Muir-Wood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2006,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nor  does the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underlying</a:t>
            </a:r>
            <a:r>
              <a:rPr sz="1000" spc="5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data!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00"/>
              </a:lnSpc>
            </a:pPr>
            <a:r>
              <a:rPr sz="1000" spc="-5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 early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2010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during a public debate at the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Royal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Institution in  London,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Robert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Muir-Wood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revealed that he had created the graph,  included it in the IPCC and then </a:t>
            </a:r>
            <a:r>
              <a:rPr sz="1050" b="1" i="1" u="sng" spc="-35" dirty="0">
                <a:solidFill>
                  <a:srgbClr val="FF0000"/>
                </a:solidFill>
                <a:latin typeface="Tahoma"/>
                <a:cs typeface="Tahoma"/>
              </a:rPr>
              <a:t>intentionally miscited </a:t>
            </a:r>
            <a:r>
              <a:rPr sz="1050" b="1" i="1" u="sng" spc="-20" dirty="0">
                <a:solidFill>
                  <a:srgbClr val="FF0000"/>
                </a:solidFill>
                <a:latin typeface="Tahoma"/>
                <a:cs typeface="Tahoma"/>
              </a:rPr>
              <a:t>it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  order to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circumvent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the IPCC deadline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for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inclusion of published  material.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</a:pPr>
            <a:r>
              <a:rPr sz="1000" spc="-5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IPCC Lead Author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Muir-Wood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(and RMS) said that the graph  should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never </a:t>
            </a:r>
            <a:r>
              <a:rPr sz="1000" spc="-15" dirty="0">
                <a:solidFill>
                  <a:srgbClr val="0F112F"/>
                </a:solidFill>
                <a:latin typeface="Tahoma"/>
                <a:cs typeface="Tahoma"/>
              </a:rPr>
              <a:t>have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been included in the</a:t>
            </a:r>
            <a:r>
              <a:rPr sz="1000" spc="7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report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54305">
              <a:lnSpc>
                <a:spcPct val="100000"/>
              </a:lnSpc>
            </a:pPr>
            <a:r>
              <a:rPr sz="1000" spc="-5" dirty="0">
                <a:solidFill>
                  <a:srgbClr val="0F112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In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2006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Risk Management Solutions (the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company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that employs 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RM-W)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predicted that the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risk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of US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hurricane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damages had  increased by 40%, necessitating much higher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insurance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and 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reinsurance </a:t>
            </a:r>
            <a:r>
              <a:rPr sz="1000" spc="-5" dirty="0">
                <a:solidFill>
                  <a:srgbClr val="0F112F"/>
                </a:solidFill>
                <a:latin typeface="Tahoma"/>
                <a:cs typeface="Tahoma"/>
              </a:rPr>
              <a:t>premiums ($82 billion according to </a:t>
            </a:r>
            <a:r>
              <a:rPr sz="1000" spc="-10" dirty="0">
                <a:solidFill>
                  <a:srgbClr val="0F112F"/>
                </a:solidFill>
                <a:latin typeface="Tahoma"/>
                <a:cs typeface="Tahoma"/>
              </a:rPr>
              <a:t>Sarasota Herald  </a:t>
            </a:r>
            <a:r>
              <a:rPr sz="1000" spc="-20" dirty="0">
                <a:solidFill>
                  <a:srgbClr val="0F112F"/>
                </a:solidFill>
                <a:latin typeface="Tahoma"/>
                <a:cs typeface="Tahoma"/>
              </a:rPr>
              <a:t>Tribune)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/>
              <a:pPr marL="25400">
                <a:lnSpc>
                  <a:spcPts val="1335"/>
                </a:lnSpc>
              </a:pPr>
              <a:t>9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176324" y="4932679"/>
            <a:ext cx="132778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F112F"/>
                </a:solidFill>
                <a:latin typeface="Tahoma"/>
                <a:cs typeface="Tahoma"/>
              </a:rPr>
              <a:t>Guess</a:t>
            </a:r>
            <a:r>
              <a:rPr sz="1600" b="1" spc="-60" dirty="0">
                <a:solidFill>
                  <a:srgbClr val="0F112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F112F"/>
                </a:solidFill>
                <a:latin typeface="Tahoma"/>
                <a:cs typeface="Tahoma"/>
              </a:rPr>
              <a:t>what?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2685</Words>
  <Application>Microsoft Office PowerPoint</Application>
  <PresentationFormat>On-screen Show (4:3)</PresentationFormat>
  <Paragraphs>482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Family Kummer</dc:creator>
  <cp:lastModifiedBy>Owner</cp:lastModifiedBy>
  <cp:revision>1</cp:revision>
  <dcterms:created xsi:type="dcterms:W3CDTF">2015-11-30T09:05:43Z</dcterms:created>
  <dcterms:modified xsi:type="dcterms:W3CDTF">2015-11-30T17:23:17Z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2015-11-30T00:00:00Z</vt:filetime>
  </property>
</Properties>
</file>